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68" r:id="rId1"/>
    <p:sldMasterId id="2147484397" r:id="rId2"/>
  </p:sldMasterIdLst>
  <p:notesMasterIdLst>
    <p:notesMasterId r:id="rId26"/>
  </p:notesMasterIdLst>
  <p:handoutMasterIdLst>
    <p:handoutMasterId r:id="rId27"/>
  </p:handoutMasterIdLst>
  <p:sldIdLst>
    <p:sldId id="282" r:id="rId3"/>
    <p:sldId id="283" r:id="rId4"/>
    <p:sldId id="284" r:id="rId5"/>
    <p:sldId id="289" r:id="rId6"/>
    <p:sldId id="295" r:id="rId7"/>
    <p:sldId id="290" r:id="rId8"/>
    <p:sldId id="296" r:id="rId9"/>
    <p:sldId id="291" r:id="rId10"/>
    <p:sldId id="297" r:id="rId11"/>
    <p:sldId id="292" r:id="rId12"/>
    <p:sldId id="305" r:id="rId13"/>
    <p:sldId id="298" r:id="rId14"/>
    <p:sldId id="293" r:id="rId15"/>
    <p:sldId id="299" r:id="rId16"/>
    <p:sldId id="294" r:id="rId17"/>
    <p:sldId id="286" r:id="rId18"/>
    <p:sldId id="301" r:id="rId19"/>
    <p:sldId id="302" r:id="rId20"/>
    <p:sldId id="288" r:id="rId21"/>
    <p:sldId id="303" r:id="rId22"/>
    <p:sldId id="306" r:id="rId23"/>
    <p:sldId id="307" r:id="rId24"/>
    <p:sldId id="304" r:id="rId2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a:srgbClr val="FFCC00"/>
    <a:srgbClr val="75A5AB"/>
    <a:srgbClr val="D65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495" autoAdjust="0"/>
  </p:normalViewPr>
  <p:slideViewPr>
    <p:cSldViewPr snapToGrid="0">
      <p:cViewPr varScale="1">
        <p:scale>
          <a:sx n="61" d="100"/>
          <a:sy n="61" d="100"/>
        </p:scale>
        <p:origin x="1098"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D141B-A01D-4B99-AA9F-4C21B742A74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357B0AB1-3E74-4ED5-B863-9DBEA8345C2A}" type="pres">
      <dgm:prSet presAssocID="{E46D141B-A01D-4B99-AA9F-4C21B742A747}" presName="Name0" presStyleCnt="0">
        <dgm:presLayoutVars>
          <dgm:dir/>
          <dgm:resizeHandles val="exact"/>
        </dgm:presLayoutVars>
      </dgm:prSet>
      <dgm:spPr/>
    </dgm:pt>
  </dgm:ptLst>
  <dgm:cxnLst>
    <dgm:cxn modelId="{0551F14C-38C9-496C-9F7F-1996182B3AC6}" type="presOf" srcId="{E46D141B-A01D-4B99-AA9F-4C21B742A747}" destId="{357B0AB1-3E74-4ED5-B863-9DBEA8345C2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D141B-A01D-4B99-AA9F-4C21B742A74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357B0AB1-3E74-4ED5-B863-9DBEA8345C2A}" type="pres">
      <dgm:prSet presAssocID="{E46D141B-A01D-4B99-AA9F-4C21B742A747}" presName="Name0" presStyleCnt="0">
        <dgm:presLayoutVars>
          <dgm:dir/>
          <dgm:resizeHandles val="exact"/>
        </dgm:presLayoutVars>
      </dgm:prSet>
      <dgm:spPr/>
    </dgm:pt>
  </dgm:ptLst>
  <dgm:cxnLst>
    <dgm:cxn modelId="{0551F14C-38C9-496C-9F7F-1996182B3AC6}" type="presOf" srcId="{E46D141B-A01D-4B99-AA9F-4C21B742A747}" destId="{357B0AB1-3E74-4ED5-B863-9DBEA8345C2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72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7285"/>
          </a:xfrm>
          <a:prstGeom prst="rect">
            <a:avLst/>
          </a:prstGeom>
        </p:spPr>
        <p:txBody>
          <a:bodyPr vert="horz" lIns="92546" tIns="46273" rIns="92546" bIns="46273" rtlCol="0"/>
          <a:lstStyle>
            <a:lvl1pPr algn="r">
              <a:defRPr sz="1200"/>
            </a:lvl1pPr>
          </a:lstStyle>
          <a:p>
            <a:fld id="{83AB08B1-11AB-47A2-B951-5D8EA76169BA}" type="datetimeFigureOut">
              <a:rPr kumimoji="1" lang="ja-JP" altLang="en-US" smtClean="0"/>
              <a:t>2018/9/16</a:t>
            </a:fld>
            <a:endParaRPr kumimoji="1" lang="ja-JP" altLang="en-US"/>
          </a:p>
        </p:txBody>
      </p:sp>
      <p:sp>
        <p:nvSpPr>
          <p:cNvPr id="4" name="フッター プレースホルダー 3"/>
          <p:cNvSpPr>
            <a:spLocks noGrp="1"/>
          </p:cNvSpPr>
          <p:nvPr>
            <p:ph type="ftr" sz="quarter" idx="2"/>
          </p:nvPr>
        </p:nvSpPr>
        <p:spPr>
          <a:xfrm>
            <a:off x="1" y="9446677"/>
            <a:ext cx="2971800" cy="497285"/>
          </a:xfrm>
          <a:prstGeom prst="rect">
            <a:avLst/>
          </a:prstGeom>
        </p:spPr>
        <p:txBody>
          <a:bodyPr vert="horz" lIns="92546" tIns="46273" rIns="92546" bIns="4627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7"/>
            <a:ext cx="2971800" cy="497285"/>
          </a:xfrm>
          <a:prstGeom prst="rect">
            <a:avLst/>
          </a:prstGeom>
        </p:spPr>
        <p:txBody>
          <a:bodyPr vert="horz" lIns="92546" tIns="46273" rIns="92546" bIns="46273" rtlCol="0" anchor="b"/>
          <a:lstStyle>
            <a:lvl1pPr algn="r">
              <a:defRPr sz="1200"/>
            </a:lvl1pPr>
          </a:lstStyle>
          <a:p>
            <a:fld id="{BF26BD0B-2E52-4247-AA34-0E6B6E46A32C}" type="slidenum">
              <a:rPr kumimoji="1" lang="ja-JP" altLang="en-US" smtClean="0"/>
              <a:t>‹#›</a:t>
            </a:fld>
            <a:endParaRPr kumimoji="1" lang="ja-JP" altLang="en-US"/>
          </a:p>
        </p:txBody>
      </p:sp>
    </p:spTree>
    <p:extLst>
      <p:ext uri="{BB962C8B-B14F-4D97-AF65-F5344CB8AC3E}">
        <p14:creationId xmlns:p14="http://schemas.microsoft.com/office/powerpoint/2010/main" val="216361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72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5"/>
          </a:xfrm>
          <a:prstGeom prst="rect">
            <a:avLst/>
          </a:prstGeom>
        </p:spPr>
        <p:txBody>
          <a:bodyPr vert="horz" lIns="92546" tIns="46273" rIns="92546" bIns="46273" rtlCol="0"/>
          <a:lstStyle>
            <a:lvl1pPr algn="r">
              <a:defRPr sz="1200"/>
            </a:lvl1pPr>
          </a:lstStyle>
          <a:p>
            <a:fld id="{AFFFD9F6-2FFD-4E68-967A-B2B13E6D6A30}" type="datetimeFigureOut">
              <a:rPr kumimoji="1" lang="ja-JP" altLang="en-US" smtClean="0"/>
              <a:t>2018/9/16</a:t>
            </a:fld>
            <a:endParaRPr kumimoji="1" lang="ja-JP" altLang="en-US"/>
          </a:p>
        </p:txBody>
      </p:sp>
      <p:sp>
        <p:nvSpPr>
          <p:cNvPr id="4" name="スライド イメージ プレースホルダー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2546" tIns="46273" rIns="92546" bIns="46273" rtlCol="0" anchor="ctr"/>
          <a:lstStyle/>
          <a:p>
            <a:endParaRPr lang="ja-JP" altLang="en-US"/>
          </a:p>
        </p:txBody>
      </p:sp>
      <p:sp>
        <p:nvSpPr>
          <p:cNvPr id="5" name="ノート プレースホルダー 4"/>
          <p:cNvSpPr>
            <a:spLocks noGrp="1"/>
          </p:cNvSpPr>
          <p:nvPr>
            <p:ph type="body" sz="quarter" idx="3"/>
          </p:nvPr>
        </p:nvSpPr>
        <p:spPr>
          <a:xfrm>
            <a:off x="685801" y="4724203"/>
            <a:ext cx="5486400" cy="4475560"/>
          </a:xfrm>
          <a:prstGeom prst="rect">
            <a:avLst/>
          </a:prstGeom>
        </p:spPr>
        <p:txBody>
          <a:bodyPr vert="horz" lIns="92546" tIns="46273" rIns="92546" bIns="4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7"/>
            <a:ext cx="2971800" cy="497285"/>
          </a:xfrm>
          <a:prstGeom prst="rect">
            <a:avLst/>
          </a:prstGeom>
        </p:spPr>
        <p:txBody>
          <a:bodyPr vert="horz" lIns="92546" tIns="46273" rIns="92546" bIns="462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7"/>
            <a:ext cx="2971800" cy="497285"/>
          </a:xfrm>
          <a:prstGeom prst="rect">
            <a:avLst/>
          </a:prstGeom>
        </p:spPr>
        <p:txBody>
          <a:bodyPr vert="horz" lIns="92546" tIns="46273" rIns="92546" bIns="46273" rtlCol="0" anchor="b"/>
          <a:lstStyle>
            <a:lvl1pPr algn="r">
              <a:defRPr sz="1200"/>
            </a:lvl1pPr>
          </a:lstStyle>
          <a:p>
            <a:fld id="{4E68BED1-CE82-4888-A377-1190F4AE6D34}" type="slidenum">
              <a:rPr kumimoji="1" lang="ja-JP" altLang="en-US" smtClean="0"/>
              <a:t>‹#›</a:t>
            </a:fld>
            <a:endParaRPr kumimoji="1" lang="ja-JP" altLang="en-US"/>
          </a:p>
        </p:txBody>
      </p:sp>
    </p:spTree>
    <p:extLst>
      <p:ext uri="{BB962C8B-B14F-4D97-AF65-F5344CB8AC3E}">
        <p14:creationId xmlns:p14="http://schemas.microsoft.com/office/powerpoint/2010/main" val="8646437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これからスポーツ選手に必要な栄養講座を始めます。</a:t>
            </a:r>
            <a:endParaRPr kumimoji="1" lang="en-US" altLang="ja-JP" dirty="0"/>
          </a:p>
          <a:p>
            <a:r>
              <a:rPr kumimoji="1" lang="ja-JP" altLang="en-US" dirty="0"/>
              <a:t>埼玉県飯能市から参りました　栄養士の小針明佳音です。</a:t>
            </a:r>
            <a:endParaRPr kumimoji="1" lang="en-US" altLang="ja-JP" dirty="0"/>
          </a:p>
          <a:p>
            <a:r>
              <a:rPr kumimoji="1" lang="ja-JP" altLang="en-US" dirty="0"/>
              <a:t>よろしくお願いします。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a:t>
            </a:fld>
            <a:endParaRPr kumimoji="1" lang="ja-JP" altLang="en-US"/>
          </a:p>
        </p:txBody>
      </p:sp>
    </p:spTree>
    <p:extLst>
      <p:ext uri="{BB962C8B-B14F-4D97-AF65-F5344CB8AC3E}">
        <p14:creationId xmlns:p14="http://schemas.microsoft.com/office/powerpoint/2010/main" val="122854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①かぜ予防や胃腸の調子を整えます。</a:t>
            </a:r>
            <a:endParaRPr kumimoji="1" lang="en-US" altLang="ja-JP" dirty="0"/>
          </a:p>
          <a:p>
            <a:r>
              <a:rPr kumimoji="1" lang="ja-JP" altLang="en-US" dirty="0"/>
              <a:t>　今回のような遠征などで環境が変わったり、試合前などで緊張すると、体調を崩しやすくなります。</a:t>
            </a:r>
            <a:endParaRPr kumimoji="1" lang="en-US" altLang="ja-JP" dirty="0"/>
          </a:p>
          <a:p>
            <a:r>
              <a:rPr kumimoji="1" lang="ja-JP" altLang="en-US" dirty="0"/>
              <a:t>　そうなってしまうと自分の実力を発揮できません。日頃から意識して摂取し、万全の状態で挑めるようにしましょう。</a:t>
            </a:r>
            <a:endParaRPr kumimoji="1" lang="en-US" altLang="ja-JP" dirty="0"/>
          </a:p>
          <a:p>
            <a:r>
              <a:rPr kumimoji="1" lang="ja-JP" altLang="en-US" dirty="0"/>
              <a:t>②ビタミン、ミネラルには様々な種類があります。その中には、ほかの栄養素の吸収を助けてくれるものがあります。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10</a:t>
            </a:fld>
            <a:endParaRPr kumimoji="1" lang="ja-JP" altLang="en-US"/>
          </a:p>
        </p:txBody>
      </p:sp>
    </p:spTree>
    <p:extLst>
      <p:ext uri="{BB962C8B-B14F-4D97-AF65-F5344CB8AC3E}">
        <p14:creationId xmlns:p14="http://schemas.microsoft.com/office/powerpoint/2010/main" val="36859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スポーツ選手は貧血になりやすいので、積極的にとるようにしましょう。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11</a:t>
            </a:fld>
            <a:endParaRPr kumimoji="1" lang="ja-JP" altLang="en-US"/>
          </a:p>
        </p:txBody>
      </p:sp>
    </p:spTree>
    <p:extLst>
      <p:ext uri="{BB962C8B-B14F-4D97-AF65-F5344CB8AC3E}">
        <p14:creationId xmlns:p14="http://schemas.microsoft.com/office/powerpoint/2010/main" val="307810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12</a:t>
            </a:fld>
            <a:endParaRPr kumimoji="1" lang="ja-JP" altLang="en-US"/>
          </a:p>
        </p:txBody>
      </p:sp>
    </p:spTree>
    <p:extLst>
      <p:ext uri="{BB962C8B-B14F-4D97-AF65-F5344CB8AC3E}">
        <p14:creationId xmlns:p14="http://schemas.microsoft.com/office/powerpoint/2010/main" val="100221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ホッケーは接触が多いスポーツですよね。</a:t>
            </a:r>
            <a:endParaRPr kumimoji="1" lang="en-US" altLang="ja-JP" dirty="0"/>
          </a:p>
          <a:p>
            <a:r>
              <a:rPr kumimoji="1" lang="ja-JP" altLang="en-US" dirty="0"/>
              <a:t>そしてみなさんは、体格の大きい外国の選手と試合をすることがあると思います。</a:t>
            </a:r>
            <a:endParaRPr kumimoji="1" lang="en-US" altLang="ja-JP" dirty="0"/>
          </a:p>
          <a:p>
            <a:r>
              <a:rPr kumimoji="1" lang="ja-JP" altLang="en-US" dirty="0"/>
              <a:t>あたり負けしない体をつくるには、とても大切な食品です。</a:t>
            </a:r>
            <a:endParaRPr kumimoji="1" lang="en-US" altLang="ja-JP" dirty="0"/>
          </a:p>
          <a:p>
            <a:r>
              <a:rPr kumimoji="1" lang="ja-JP" altLang="en-US" dirty="0"/>
              <a:t>また、みなさんは成長期です。大人よりも多くのカルシウムを必要とします。意識して摂取してください。</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13</a:t>
            </a:fld>
            <a:endParaRPr kumimoji="1" lang="ja-JP" altLang="en-US"/>
          </a:p>
        </p:txBody>
      </p:sp>
    </p:spTree>
    <p:extLst>
      <p:ext uri="{BB962C8B-B14F-4D97-AF65-F5344CB8AC3E}">
        <p14:creationId xmlns:p14="http://schemas.microsoft.com/office/powerpoint/2010/main" val="208776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14</a:t>
            </a:fld>
            <a:endParaRPr kumimoji="1" lang="ja-JP" altLang="en-US"/>
          </a:p>
        </p:txBody>
      </p:sp>
    </p:spTree>
    <p:extLst>
      <p:ext uri="{BB962C8B-B14F-4D97-AF65-F5344CB8AC3E}">
        <p14:creationId xmlns:p14="http://schemas.microsoft.com/office/powerpoint/2010/main" val="396816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①ビタミンは、かぜ予防の効果があるので、体調管理のために毎日食べましょう。</a:t>
            </a:r>
            <a:endParaRPr kumimoji="1" lang="en-US" altLang="ja-JP" dirty="0"/>
          </a:p>
          <a:p>
            <a:r>
              <a:rPr kumimoji="1" lang="ja-JP" altLang="en-US" dirty="0"/>
              <a:t>②糖質も含まれているので、疲労回復に効果があります。</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15</a:t>
            </a:fld>
            <a:endParaRPr kumimoji="1" lang="ja-JP" altLang="en-US"/>
          </a:p>
        </p:txBody>
      </p:sp>
    </p:spTree>
    <p:extLst>
      <p:ext uri="{BB962C8B-B14F-4D97-AF65-F5344CB8AC3E}">
        <p14:creationId xmlns:p14="http://schemas.microsoft.com/office/powerpoint/2010/main" val="239108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①例えば・・・「今日の夕食」「給食」で例える。</a:t>
            </a:r>
            <a:endParaRPr kumimoji="1" lang="en-US" altLang="ja-JP" dirty="0"/>
          </a:p>
          <a:p>
            <a:r>
              <a:rPr kumimoji="1" lang="ja-JP" altLang="en-US" dirty="0"/>
              <a:t>②食べてからエネルギーに変わるまでに時間がかかるので、運動の１～２時間前には食べるようにしましょう。</a:t>
            </a:r>
            <a:endParaRPr kumimoji="1" lang="en-US" altLang="ja-JP" dirty="0"/>
          </a:p>
          <a:p>
            <a:endParaRPr kumimoji="1" lang="en-US" altLang="ja-JP" dirty="0"/>
          </a:p>
          <a:p>
            <a:r>
              <a:rPr kumimoji="1" lang="ja-JP" altLang="en-US" dirty="0"/>
              <a:t>　運動直後は、早ければ早いほど栄養が吸収されやすくなります。疲労回復にも大きな差が出るので、なるべく早く摂取しましょう。</a:t>
            </a:r>
            <a:endParaRPr kumimoji="1" lang="en-US" altLang="ja-JP" dirty="0"/>
          </a:p>
          <a:p>
            <a:r>
              <a:rPr kumimoji="1" lang="ja-JP" altLang="en-US" dirty="0"/>
              <a:t>③補食は食べるもの、量を間違えると体重増加につながることもあります。</a:t>
            </a:r>
            <a:endParaRPr kumimoji="1" lang="en-US" altLang="ja-JP" dirty="0"/>
          </a:p>
          <a:p>
            <a:r>
              <a:rPr kumimoji="1" lang="ja-JP" altLang="en-US" dirty="0"/>
              <a:t>３食の食事をしっかり食べ、補食はあくまで不足分を補うためのものということを頭に入れておきましょう。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16</a:t>
            </a:fld>
            <a:endParaRPr kumimoji="1" lang="ja-JP" altLang="en-US"/>
          </a:p>
        </p:txBody>
      </p:sp>
    </p:spTree>
    <p:extLst>
      <p:ext uri="{BB962C8B-B14F-4D97-AF65-F5344CB8AC3E}">
        <p14:creationId xmlns:p14="http://schemas.microsoft.com/office/powerpoint/2010/main" val="85844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糖質をとることで、体を動かすためのエネルギー源となり、集中力も高まります。</a:t>
            </a:r>
            <a:endParaRPr kumimoji="1" lang="en-US" altLang="ja-JP" dirty="0"/>
          </a:p>
          <a:p>
            <a:r>
              <a:rPr kumimoji="1" lang="ja-JP" altLang="en-US" dirty="0"/>
              <a:t>食欲がない場合はゼリー飲料もおすすめです。</a:t>
            </a:r>
          </a:p>
        </p:txBody>
      </p:sp>
      <p:sp>
        <p:nvSpPr>
          <p:cNvPr id="4" name="スライド番号プレースホルダー 3"/>
          <p:cNvSpPr>
            <a:spLocks noGrp="1"/>
          </p:cNvSpPr>
          <p:nvPr>
            <p:ph type="sldNum" sz="quarter" idx="5"/>
          </p:nvPr>
        </p:nvSpPr>
        <p:spPr/>
        <p:txBody>
          <a:bodyPr/>
          <a:lstStyle/>
          <a:p>
            <a:fld id="{4E68BED1-CE82-4888-A377-1190F4AE6D34}" type="slidenum">
              <a:rPr kumimoji="1" lang="ja-JP" altLang="en-US" smtClean="0"/>
              <a:t>17</a:t>
            </a:fld>
            <a:endParaRPr kumimoji="1" lang="ja-JP" altLang="en-US"/>
          </a:p>
        </p:txBody>
      </p:sp>
    </p:spTree>
    <p:extLst>
      <p:ext uri="{BB962C8B-B14F-4D97-AF65-F5344CB8AC3E}">
        <p14:creationId xmlns:p14="http://schemas.microsoft.com/office/powerpoint/2010/main" val="256255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糖質とたんぱく質をとることで、疲労回復効果が高まります。</a:t>
            </a:r>
            <a:endParaRPr kumimoji="1" lang="en-US" altLang="ja-JP" dirty="0"/>
          </a:p>
          <a:p>
            <a:endParaRPr kumimoji="1" lang="en-US" altLang="ja-JP" dirty="0"/>
          </a:p>
          <a:p>
            <a:r>
              <a:rPr kumimoji="1" lang="ja-JP" altLang="en-US" dirty="0"/>
              <a:t>みなさんは学校もあり、補食をとれない場合が多いと思います。</a:t>
            </a:r>
            <a:endParaRPr kumimoji="1" lang="en-US" altLang="ja-JP" dirty="0"/>
          </a:p>
          <a:p>
            <a:r>
              <a:rPr kumimoji="1" lang="ja-JP" altLang="en-US" dirty="0"/>
              <a:t>なかなか練習前に補食をとることは難しいと思うので、放課後の練習の後、夕食まで時間が空いてしまう場合などに食べるなど、工夫して摂取してみてください。</a:t>
            </a:r>
          </a:p>
        </p:txBody>
      </p:sp>
      <p:sp>
        <p:nvSpPr>
          <p:cNvPr id="4" name="スライド番号プレースホルダー 3"/>
          <p:cNvSpPr>
            <a:spLocks noGrp="1"/>
          </p:cNvSpPr>
          <p:nvPr>
            <p:ph type="sldNum" sz="quarter" idx="5"/>
          </p:nvPr>
        </p:nvSpPr>
        <p:spPr/>
        <p:txBody>
          <a:bodyPr/>
          <a:lstStyle/>
          <a:p>
            <a:fld id="{4E68BED1-CE82-4888-A377-1190F4AE6D34}" type="slidenum">
              <a:rPr kumimoji="1" lang="ja-JP" altLang="en-US" smtClean="0"/>
              <a:t>18</a:t>
            </a:fld>
            <a:endParaRPr kumimoji="1" lang="ja-JP" altLang="en-US"/>
          </a:p>
        </p:txBody>
      </p:sp>
    </p:spTree>
    <p:extLst>
      <p:ext uri="{BB962C8B-B14F-4D97-AF65-F5344CB8AC3E}">
        <p14:creationId xmlns:p14="http://schemas.microsoft.com/office/powerpoint/2010/main" val="354587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今年はとても暑かったですね。</a:t>
            </a:r>
            <a:endParaRPr kumimoji="1" lang="en-US" altLang="ja-JP" dirty="0"/>
          </a:p>
          <a:p>
            <a:r>
              <a:rPr kumimoji="1" lang="ja-JP" altLang="en-US" dirty="0"/>
              <a:t>暑さに負けない体にするために、水分補給はとても重要です。正しい水分補給をしっかり覚えましょう。</a:t>
            </a:r>
            <a:endParaRPr kumimoji="1" lang="en-US" altLang="ja-JP" dirty="0"/>
          </a:p>
          <a:p>
            <a:endParaRPr kumimoji="1" lang="en-US" altLang="ja-JP" dirty="0"/>
          </a:p>
          <a:p>
            <a:r>
              <a:rPr kumimoji="1" lang="ja-JP" altLang="en-US" dirty="0"/>
              <a:t>②のどが乾いたと感じるときはすでに水分が足りなくなっている状態です。</a:t>
            </a:r>
            <a:endParaRPr kumimoji="1" lang="en-US" altLang="ja-JP" dirty="0"/>
          </a:p>
          <a:p>
            <a:r>
              <a:rPr kumimoji="1" lang="ja-JP" altLang="en-US" dirty="0"/>
              <a:t>　また、一度にたくさん飲んでも体に吸収されにくいので、なるべくこまめに補給しましょう。（１５～３０分に一度）</a:t>
            </a:r>
            <a:endParaRPr kumimoji="1" lang="en-US" altLang="ja-JP" dirty="0"/>
          </a:p>
          <a:p>
            <a:r>
              <a:rPr kumimoji="1" lang="ja-JP" altLang="en-US" dirty="0"/>
              <a:t>③スポーツドリンクがおすすめです。</a:t>
            </a:r>
            <a:endParaRPr kumimoji="1" lang="en-US" altLang="ja-JP" dirty="0"/>
          </a:p>
          <a:p>
            <a:r>
              <a:rPr kumimoji="1" lang="ja-JP" altLang="en-US" dirty="0"/>
              <a:t>普通の水では体に吸収されにくいので、このように塩分や糖分が含まれているものを飲みましょう。</a:t>
            </a:r>
            <a:endParaRPr kumimoji="1" lang="en-US" altLang="ja-JP" dirty="0"/>
          </a:p>
          <a:p>
            <a:r>
              <a:rPr kumimoji="1" lang="ja-JP" altLang="en-US" dirty="0"/>
              <a:t>また、５～１５℃の温度は、体に吸収されやすく、飲みやすい温度と言われています。冷やしすぎたものは、胃腸にも負担がかかるので気をつけましょう。</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19</a:t>
            </a:fld>
            <a:endParaRPr kumimoji="1" lang="ja-JP" altLang="en-US"/>
          </a:p>
        </p:txBody>
      </p:sp>
    </p:spTree>
    <p:extLst>
      <p:ext uri="{BB962C8B-B14F-4D97-AF65-F5344CB8AC3E}">
        <p14:creationId xmlns:p14="http://schemas.microsoft.com/office/powerpoint/2010/main" val="244221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基本的なこの</a:t>
            </a:r>
            <a:r>
              <a:rPr kumimoji="1" lang="en-US" altLang="ja-JP" dirty="0"/>
              <a:t>3</a:t>
            </a:r>
            <a:r>
              <a:rPr kumimoji="1" lang="ja-JP" altLang="en-US" dirty="0" err="1"/>
              <a:t>つの</a:t>
            </a:r>
            <a:r>
              <a:rPr kumimoji="1" lang="ja-JP" altLang="en-US" dirty="0"/>
              <a:t>お話をしたいと思います。</a:t>
            </a:r>
            <a:endParaRPr kumimoji="1" lang="en-US" altLang="ja-JP" dirty="0"/>
          </a:p>
          <a:p>
            <a:r>
              <a:rPr kumimoji="1" lang="ja-JP" altLang="en-US" dirty="0"/>
              <a:t>私は、小学生のころから</a:t>
            </a:r>
            <a:r>
              <a:rPr kumimoji="1" lang="en-US" altLang="ja-JP" dirty="0"/>
              <a:t>12</a:t>
            </a:r>
            <a:r>
              <a:rPr kumimoji="1" lang="ja-JP" altLang="en-US" dirty="0"/>
              <a:t>年間バスケットをしていました。</a:t>
            </a:r>
            <a:endParaRPr kumimoji="1" lang="en-US" altLang="ja-JP" dirty="0"/>
          </a:p>
          <a:p>
            <a:r>
              <a:rPr kumimoji="1" lang="ja-JP" altLang="en-US" dirty="0"/>
              <a:t>私が中学生のころは栄養や食事についての知識がまったくなかったので、すぐにばててしまったり、けがをしたりしていました。</a:t>
            </a:r>
            <a:endParaRPr kumimoji="1" lang="en-US" altLang="ja-JP" dirty="0"/>
          </a:p>
          <a:p>
            <a:r>
              <a:rPr kumimoji="1" lang="ja-JP" altLang="en-US" dirty="0"/>
              <a:t>みなさんには今日お話しすることを覚えてもらって、さらにいいパフォーマンスをしてもらいたいと思います。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2</a:t>
            </a:fld>
            <a:endParaRPr kumimoji="1" lang="ja-JP" altLang="en-US"/>
          </a:p>
        </p:txBody>
      </p:sp>
    </p:spTree>
    <p:extLst>
      <p:ext uri="{BB962C8B-B14F-4D97-AF65-F5344CB8AC3E}">
        <p14:creationId xmlns:p14="http://schemas.microsoft.com/office/powerpoint/2010/main" val="49731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E68BED1-CE82-4888-A377-1190F4AE6D34}" type="slidenum">
              <a:rPr kumimoji="1" lang="ja-JP" altLang="en-US" smtClean="0"/>
              <a:t>20</a:t>
            </a:fld>
            <a:endParaRPr kumimoji="1" lang="ja-JP" altLang="en-US"/>
          </a:p>
        </p:txBody>
      </p:sp>
    </p:spTree>
    <p:extLst>
      <p:ext uri="{BB962C8B-B14F-4D97-AF65-F5344CB8AC3E}">
        <p14:creationId xmlns:p14="http://schemas.microsoft.com/office/powerpoint/2010/main" val="363736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先ほどお話ししたこの</a:t>
            </a:r>
            <a:r>
              <a:rPr kumimoji="1" lang="en-US" altLang="ja-JP" dirty="0"/>
              <a:t>6</a:t>
            </a:r>
            <a:r>
              <a:rPr kumimoji="1" lang="ja-JP" altLang="en-US" dirty="0" err="1"/>
              <a:t>つを</a:t>
            </a:r>
            <a:r>
              <a:rPr kumimoji="1" lang="ja-JP" altLang="en-US" dirty="0"/>
              <a:t>覚えておけば、外食をするときなど自分で食事を選択するときに選びやすくなります。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21</a:t>
            </a:fld>
            <a:endParaRPr kumimoji="1" lang="ja-JP" altLang="en-US"/>
          </a:p>
        </p:txBody>
      </p:sp>
    </p:spTree>
    <p:extLst>
      <p:ext uri="{BB962C8B-B14F-4D97-AF65-F5344CB8AC3E}">
        <p14:creationId xmlns:p14="http://schemas.microsoft.com/office/powerpoint/2010/main" val="98613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②大人になると補食の摂取の仕方が変わってくるのですが、みなさんの年齢ではあくまでも足りない栄養を補うものと覚えておきましょう。</a:t>
            </a:r>
            <a:endParaRPr kumimoji="1" lang="en-US" altLang="ja-JP" dirty="0"/>
          </a:p>
          <a:p>
            <a:r>
              <a:rPr kumimoji="1" lang="ja-JP" altLang="en-US" dirty="0"/>
              <a:t>③先ほど説明した方法で、暑さに負けない体を作りましょう。</a:t>
            </a:r>
          </a:p>
        </p:txBody>
      </p:sp>
      <p:sp>
        <p:nvSpPr>
          <p:cNvPr id="4" name="スライド番号プレースホルダー 3"/>
          <p:cNvSpPr>
            <a:spLocks noGrp="1"/>
          </p:cNvSpPr>
          <p:nvPr>
            <p:ph type="sldNum" sz="quarter" idx="5"/>
          </p:nvPr>
        </p:nvSpPr>
        <p:spPr/>
        <p:txBody>
          <a:bodyPr/>
          <a:lstStyle/>
          <a:p>
            <a:fld id="{4E68BED1-CE82-4888-A377-1190F4AE6D34}" type="slidenum">
              <a:rPr kumimoji="1" lang="ja-JP" altLang="en-US" smtClean="0"/>
              <a:t>22</a:t>
            </a:fld>
            <a:endParaRPr kumimoji="1" lang="ja-JP" altLang="en-US"/>
          </a:p>
        </p:txBody>
      </p:sp>
    </p:spTree>
    <p:extLst>
      <p:ext uri="{BB962C8B-B14F-4D97-AF65-F5344CB8AC3E}">
        <p14:creationId xmlns:p14="http://schemas.microsoft.com/office/powerpoint/2010/main" val="1214603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短い時間でしたが、ご静聴ありがとうございました。</a:t>
            </a:r>
            <a:endParaRPr kumimoji="1" lang="en-US" altLang="ja-JP" dirty="0"/>
          </a:p>
          <a:p>
            <a:r>
              <a:rPr kumimoji="1" lang="ja-JP" altLang="en-US" dirty="0"/>
              <a:t>食事は成長期のスポーツ選手にとって、とても大切なものです。</a:t>
            </a:r>
            <a:endParaRPr kumimoji="1" lang="en-US" altLang="ja-JP" dirty="0"/>
          </a:p>
          <a:p>
            <a:r>
              <a:rPr kumimoji="1" lang="ja-JP" altLang="en-US" dirty="0"/>
              <a:t>今日お話ししたことをこれから少しでも取り入れて、体の良い変化を感じてもらえたら嬉しいです。</a:t>
            </a:r>
            <a:endParaRPr kumimoji="1" lang="en-US" altLang="ja-JP" dirty="0"/>
          </a:p>
          <a:p>
            <a:r>
              <a:rPr kumimoji="1" lang="ja-JP" altLang="en-US" dirty="0"/>
              <a:t>選考会も残りわずかです。悔いの残らないよう頑張ってください。応援しています。</a:t>
            </a:r>
          </a:p>
        </p:txBody>
      </p:sp>
      <p:sp>
        <p:nvSpPr>
          <p:cNvPr id="4" name="スライド番号プレースホルダー 3"/>
          <p:cNvSpPr>
            <a:spLocks noGrp="1"/>
          </p:cNvSpPr>
          <p:nvPr>
            <p:ph type="sldNum" sz="quarter" idx="5"/>
          </p:nvPr>
        </p:nvSpPr>
        <p:spPr/>
        <p:txBody>
          <a:bodyPr/>
          <a:lstStyle/>
          <a:p>
            <a:fld id="{4E68BED1-CE82-4888-A377-1190F4AE6D34}" type="slidenum">
              <a:rPr kumimoji="1" lang="ja-JP" altLang="en-US" smtClean="0"/>
              <a:t>23</a:t>
            </a:fld>
            <a:endParaRPr kumimoji="1" lang="ja-JP" altLang="en-US"/>
          </a:p>
        </p:txBody>
      </p:sp>
    </p:spTree>
    <p:extLst>
      <p:ext uri="{BB962C8B-B14F-4D97-AF65-F5344CB8AC3E}">
        <p14:creationId xmlns:p14="http://schemas.microsoft.com/office/powerpoint/2010/main" val="130254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この６つをそろえた食事が基本の型になります。</a:t>
            </a:r>
            <a:endParaRPr kumimoji="1" lang="en-US" altLang="ja-JP" dirty="0"/>
          </a:p>
          <a:p>
            <a:r>
              <a:rPr kumimoji="1" lang="ja-JP" altLang="en-US" dirty="0"/>
              <a:t>１日３食この型を意識して食べてください。</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3</a:t>
            </a:fld>
            <a:endParaRPr kumimoji="1" lang="ja-JP" altLang="en-US"/>
          </a:p>
        </p:txBody>
      </p:sp>
    </p:spTree>
    <p:extLst>
      <p:ext uri="{BB962C8B-B14F-4D97-AF65-F5344CB8AC3E}">
        <p14:creationId xmlns:p14="http://schemas.microsoft.com/office/powerpoint/2010/main" val="127112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本日の夕食で例えてみましょう。</a:t>
            </a:r>
            <a:endParaRPr kumimoji="1" lang="en-US" altLang="ja-JP" dirty="0"/>
          </a:p>
          <a:p>
            <a:endParaRPr kumimoji="1" lang="en-US" altLang="ja-JP" dirty="0"/>
          </a:p>
          <a:p>
            <a:r>
              <a:rPr kumimoji="1" lang="ja-JP" altLang="en-US" dirty="0"/>
              <a:t>それぞれどんな役割があるか説明していきます。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4</a:t>
            </a:fld>
            <a:endParaRPr kumimoji="1" lang="ja-JP" altLang="en-US"/>
          </a:p>
        </p:txBody>
      </p:sp>
    </p:spTree>
    <p:extLst>
      <p:ext uri="{BB962C8B-B14F-4D97-AF65-F5344CB8AC3E}">
        <p14:creationId xmlns:p14="http://schemas.microsoft.com/office/powerpoint/2010/main" val="258007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5</a:t>
            </a:fld>
            <a:endParaRPr kumimoji="1" lang="ja-JP" altLang="en-US"/>
          </a:p>
        </p:txBody>
      </p:sp>
    </p:spTree>
    <p:extLst>
      <p:ext uri="{BB962C8B-B14F-4D97-AF65-F5344CB8AC3E}">
        <p14:creationId xmlns:p14="http://schemas.microsoft.com/office/powerpoint/2010/main" val="290329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不足すると、筋肉中のたんぱく質がエネルギーとして使われてしまい、筋肉がつきにくくなってしまいます。</a:t>
            </a:r>
            <a:endParaRPr kumimoji="1" lang="en-US" altLang="ja-JP" dirty="0"/>
          </a:p>
          <a:p>
            <a:r>
              <a:rPr kumimoji="1" lang="ja-JP" altLang="en-US" dirty="0"/>
              <a:t>また、脳のエネルギー源にもなるので不足すると集中力が低下してパフォーマンスが落ち、けがにもつながりやすくなります。</a:t>
            </a:r>
            <a:endParaRPr kumimoji="1" lang="en-US" altLang="ja-JP" dirty="0"/>
          </a:p>
          <a:p>
            <a:r>
              <a:rPr kumimoji="1" lang="ja-JP" altLang="en-US" dirty="0"/>
              <a:t>３食必ず食べるようにしましょう。</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6</a:t>
            </a:fld>
            <a:endParaRPr kumimoji="1" lang="ja-JP" altLang="en-US"/>
          </a:p>
        </p:txBody>
      </p:sp>
    </p:spTree>
    <p:extLst>
      <p:ext uri="{BB962C8B-B14F-4D97-AF65-F5344CB8AC3E}">
        <p14:creationId xmlns:p14="http://schemas.microsoft.com/office/powerpoint/2010/main" val="191250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7</a:t>
            </a:fld>
            <a:endParaRPr kumimoji="1" lang="ja-JP" altLang="en-US"/>
          </a:p>
        </p:txBody>
      </p:sp>
    </p:spTree>
    <p:extLst>
      <p:ext uri="{BB962C8B-B14F-4D97-AF65-F5344CB8AC3E}">
        <p14:creationId xmlns:p14="http://schemas.microsoft.com/office/powerpoint/2010/main" val="300185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筋肉は、運動で強い力がかかると細かい傷がついた状態になります。</a:t>
            </a:r>
            <a:endParaRPr kumimoji="1" lang="en-US" altLang="ja-JP" dirty="0"/>
          </a:p>
          <a:p>
            <a:r>
              <a:rPr kumimoji="1" lang="ja-JP" altLang="en-US" dirty="0"/>
              <a:t>食事でしっかりたんぱく質をとり、しっかり休養することでその傷が修復され、より強い筋肉になります。</a:t>
            </a:r>
            <a:endParaRPr kumimoji="1" lang="en-US" altLang="ja-JP" dirty="0"/>
          </a:p>
          <a:p>
            <a:r>
              <a:rPr kumimoji="1" lang="ja-JP" altLang="en-US" dirty="0"/>
              <a:t>強くて丈夫な筋肉、骨格にすることでけがの予防にもつながります。</a:t>
            </a:r>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8</a:t>
            </a:fld>
            <a:endParaRPr kumimoji="1" lang="ja-JP" altLang="en-US"/>
          </a:p>
        </p:txBody>
      </p:sp>
    </p:spTree>
    <p:extLst>
      <p:ext uri="{BB962C8B-B14F-4D97-AF65-F5344CB8AC3E}">
        <p14:creationId xmlns:p14="http://schemas.microsoft.com/office/powerpoint/2010/main" val="224070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E68BED1-CE82-4888-A377-1190F4AE6D34}" type="slidenum">
              <a:rPr kumimoji="1" lang="ja-JP" altLang="en-US" smtClean="0"/>
              <a:t>9</a:t>
            </a:fld>
            <a:endParaRPr kumimoji="1" lang="ja-JP" altLang="en-US"/>
          </a:p>
        </p:txBody>
      </p:sp>
    </p:spTree>
    <p:extLst>
      <p:ext uri="{BB962C8B-B14F-4D97-AF65-F5344CB8AC3E}">
        <p14:creationId xmlns:p14="http://schemas.microsoft.com/office/powerpoint/2010/main" val="17451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571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15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87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10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31326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6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582418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427982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80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40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0767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095995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9/16/2018</a:t>
            </a:fld>
            <a:endParaRPr lang="en-US" dirty="0"/>
          </a:p>
        </p:txBody>
      </p:sp>
    </p:spTree>
    <p:extLst>
      <p:ext uri="{BB962C8B-B14F-4D97-AF65-F5344CB8AC3E}">
        <p14:creationId xmlns:p14="http://schemas.microsoft.com/office/powerpoint/2010/main" val="13355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8507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57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09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7053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911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72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551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64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080902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31056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08535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90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5946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49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27844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1516265"/>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 id="2147484412" r:id="rId15"/>
    <p:sldLayoutId id="214748441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7103" y="1270299"/>
            <a:ext cx="10319395" cy="2387600"/>
          </a:xfrm>
          <a:noFill/>
          <a:ln>
            <a:noFill/>
          </a:ln>
        </p:spPr>
        <p:txBody>
          <a:bodyPr>
            <a:normAutofit/>
          </a:bodyPr>
          <a:lstStyle/>
          <a:p>
            <a:r>
              <a:rPr lang="ja-JP" altLang="en-US" sz="2800" b="1" dirty="0">
                <a:ln w="6350" cmpd="sng">
                  <a:noFill/>
                </a:ln>
                <a:solidFill>
                  <a:schemeClr val="tx1"/>
                </a:solidFill>
              </a:rPr>
              <a:t>＝公益社団法人日本ホッケー協会＝</a:t>
            </a:r>
            <a:br>
              <a:rPr kumimoji="1" lang="en-US" altLang="ja-JP" sz="4400" b="1" dirty="0">
                <a:ln w="6350" cmpd="sng">
                  <a:noFill/>
                </a:ln>
                <a:solidFill>
                  <a:schemeClr val="tx1"/>
                </a:solidFill>
              </a:rPr>
            </a:br>
            <a:r>
              <a:rPr kumimoji="1" lang="ja-JP" altLang="en-US" sz="3200" b="1" dirty="0">
                <a:ln w="6350" cmpd="sng">
                  <a:noFill/>
                </a:ln>
                <a:solidFill>
                  <a:schemeClr val="tx1"/>
                </a:solidFill>
              </a:rPr>
              <a:t>ジュニアユース（Ｕ１５）日本代表チーム選考会</a:t>
            </a:r>
            <a:br>
              <a:rPr kumimoji="1" lang="en-US" altLang="ja-JP" sz="3200" b="1" dirty="0">
                <a:ln w="6350" cmpd="sng">
                  <a:noFill/>
                </a:ln>
                <a:solidFill>
                  <a:schemeClr val="tx1"/>
                </a:solidFill>
              </a:rPr>
            </a:br>
            <a:br>
              <a:rPr kumimoji="1" lang="en-US" altLang="ja-JP" sz="4000" b="1" dirty="0">
                <a:ln w="6350" cmpd="sng">
                  <a:noFill/>
                </a:ln>
                <a:solidFill>
                  <a:schemeClr val="tx1"/>
                </a:solidFill>
              </a:rPr>
            </a:br>
            <a:r>
              <a:rPr kumimoji="1" lang="ja-JP" altLang="en-US" sz="4000" b="1" dirty="0">
                <a:ln w="6350" cmpd="sng">
                  <a:noFill/>
                </a:ln>
                <a:solidFill>
                  <a:schemeClr val="tx1"/>
                </a:solidFill>
              </a:rPr>
              <a:t>スポーツ</a:t>
            </a:r>
            <a:r>
              <a:rPr lang="ja-JP" altLang="en-US" sz="4000" b="1" dirty="0">
                <a:ln w="6350" cmpd="sng">
                  <a:noFill/>
                </a:ln>
                <a:solidFill>
                  <a:schemeClr val="tx1"/>
                </a:solidFill>
              </a:rPr>
              <a:t>選手に必要な栄養講座</a:t>
            </a:r>
            <a:endParaRPr kumimoji="1" lang="ja-JP" altLang="en-US" sz="4400" b="1" dirty="0">
              <a:ln w="6350" cmpd="sng">
                <a:noFill/>
              </a:ln>
              <a:solidFill>
                <a:schemeClr val="tx1"/>
              </a:solidFill>
            </a:endParaRPr>
          </a:p>
        </p:txBody>
      </p:sp>
      <p:sp>
        <p:nvSpPr>
          <p:cNvPr id="3" name="サブタイトル 2"/>
          <p:cNvSpPr>
            <a:spLocks noGrp="1"/>
          </p:cNvSpPr>
          <p:nvPr>
            <p:ph type="subTitle" idx="1"/>
          </p:nvPr>
        </p:nvSpPr>
        <p:spPr>
          <a:xfrm>
            <a:off x="1923393" y="4529177"/>
            <a:ext cx="9934717" cy="1950000"/>
          </a:xfrm>
          <a:ln w="6350">
            <a:noFill/>
          </a:ln>
        </p:spPr>
        <p:txBody>
          <a:bodyPr>
            <a:noAutofit/>
          </a:bodyPr>
          <a:lstStyle/>
          <a:p>
            <a:r>
              <a:rPr lang="ja-JP" altLang="en-US" sz="3200" dirty="0">
                <a:ln w="6350">
                  <a:noFill/>
                </a:ln>
                <a:solidFill>
                  <a:schemeClr val="tx1"/>
                </a:solidFill>
                <a:ea typeface="ＤＨＰ特太ゴシック体" panose="02010601000101010101" pitchFamily="2" charset="-128"/>
              </a:rPr>
              <a:t>平成３０年９月１６日（日）</a:t>
            </a:r>
            <a:endParaRPr lang="en-US" altLang="ja-JP" sz="3200" dirty="0">
              <a:ln w="6350">
                <a:noFill/>
              </a:ln>
              <a:solidFill>
                <a:schemeClr val="tx1"/>
              </a:solidFill>
              <a:ea typeface="ＤＨＰ特太ゴシック体" panose="02010601000101010101" pitchFamily="2" charset="-128"/>
            </a:endParaRPr>
          </a:p>
          <a:p>
            <a:r>
              <a:rPr lang="ja-JP" altLang="en-US" sz="3200" dirty="0">
                <a:ln w="6350">
                  <a:noFill/>
                </a:ln>
                <a:solidFill>
                  <a:schemeClr val="tx1"/>
                </a:solidFill>
                <a:ea typeface="ＤＨＰ特太ゴシック体" panose="02010601000101010101" pitchFamily="2" charset="-128"/>
              </a:rPr>
              <a:t>埼玉県飯能市立美杉台中学校  </a:t>
            </a:r>
            <a:endParaRPr lang="en-US" altLang="ja-JP" sz="3200" dirty="0">
              <a:ln w="6350">
                <a:noFill/>
              </a:ln>
              <a:solidFill>
                <a:schemeClr val="tx1"/>
              </a:solidFill>
              <a:ea typeface="ＤＨＰ特太ゴシック体" panose="02010601000101010101" pitchFamily="2" charset="-128"/>
            </a:endParaRPr>
          </a:p>
          <a:p>
            <a:r>
              <a:rPr lang="ja-JP" altLang="en-US" sz="3200" dirty="0">
                <a:ln w="6350">
                  <a:noFill/>
                </a:ln>
                <a:solidFill>
                  <a:schemeClr val="tx1"/>
                </a:solidFill>
                <a:ea typeface="ＤＨＰ特太ゴシック体" panose="02010601000101010101" pitchFamily="2" charset="-128"/>
              </a:rPr>
              <a:t>栄養士　小針 明佳音</a:t>
            </a:r>
            <a:endParaRPr lang="en-US" altLang="ja-JP" sz="2800" dirty="0">
              <a:ln w="6350">
                <a:noFill/>
              </a:ln>
              <a:ea typeface="ＤＨＰ特太ゴシック体" panose="02010601000101010101" pitchFamily="2" charset="-128"/>
            </a:endParaRPr>
          </a:p>
        </p:txBody>
      </p:sp>
    </p:spTree>
    <p:extLst>
      <p:ext uri="{BB962C8B-B14F-4D97-AF65-F5344CB8AC3E}">
        <p14:creationId xmlns:p14="http://schemas.microsoft.com/office/powerpoint/2010/main" val="324713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3C640D-4A19-4DD8-8A99-F623380E3204}"/>
              </a:ext>
            </a:extLst>
          </p:cNvPr>
          <p:cNvSpPr>
            <a:spLocks noGrp="1"/>
          </p:cNvSpPr>
          <p:nvPr>
            <p:ph type="title"/>
          </p:nvPr>
        </p:nvSpPr>
        <p:spPr/>
        <p:txBody>
          <a:bodyPr>
            <a:normAutofit/>
          </a:bodyPr>
          <a:lstStyle/>
          <a:p>
            <a:r>
              <a:rPr kumimoji="1" lang="ja-JP" altLang="en-US" sz="7200" dirty="0">
                <a:solidFill>
                  <a:schemeClr val="tx1"/>
                </a:solidFill>
              </a:rPr>
              <a:t>副菜、汁物</a:t>
            </a:r>
          </a:p>
        </p:txBody>
      </p:sp>
      <p:sp>
        <p:nvSpPr>
          <p:cNvPr id="3" name="コンテンツ プレースホルダー 2">
            <a:extLst>
              <a:ext uri="{FF2B5EF4-FFF2-40B4-BE49-F238E27FC236}">
                <a16:creationId xmlns:a16="http://schemas.microsoft.com/office/drawing/2014/main" id="{7AE9725E-E2DC-45AF-8026-771FCFBD84DF}"/>
              </a:ext>
            </a:extLst>
          </p:cNvPr>
          <p:cNvSpPr>
            <a:spLocks noGrp="1"/>
          </p:cNvSpPr>
          <p:nvPr>
            <p:ph idx="1"/>
          </p:nvPr>
        </p:nvSpPr>
        <p:spPr>
          <a:xfrm>
            <a:off x="677334" y="2430049"/>
            <a:ext cx="10721351" cy="4246324"/>
          </a:xfrm>
        </p:spPr>
        <p:txBody>
          <a:bodyPr>
            <a:normAutofit fontScale="92500" lnSpcReduction="10000"/>
          </a:bodyPr>
          <a:lstStyle/>
          <a:p>
            <a:r>
              <a:rPr lang="ja-JP" altLang="en-US" sz="4300" dirty="0"/>
              <a:t>野菜、芋、きのこ、海草類</a:t>
            </a:r>
            <a:endParaRPr lang="en-US" altLang="ja-JP" sz="4300" dirty="0"/>
          </a:p>
          <a:p>
            <a:pPr marL="0" indent="0">
              <a:buNone/>
            </a:pPr>
            <a:r>
              <a:rPr lang="ja-JP" altLang="en-US" sz="4300" dirty="0"/>
              <a:t>（ビタミン、ミネラル、食物繊維）</a:t>
            </a:r>
            <a:endParaRPr lang="en-US" altLang="ja-JP" sz="4300" dirty="0"/>
          </a:p>
          <a:p>
            <a:endParaRPr lang="en-US" altLang="ja-JP" sz="4300" dirty="0"/>
          </a:p>
          <a:p>
            <a:r>
              <a:rPr lang="ja-JP" altLang="en-US" sz="4300" dirty="0"/>
              <a:t>免疫力を高める</a:t>
            </a:r>
            <a:endParaRPr lang="en-US" altLang="ja-JP" sz="4300" dirty="0"/>
          </a:p>
          <a:p>
            <a:endParaRPr lang="en-US" altLang="ja-JP" sz="4300" dirty="0"/>
          </a:p>
          <a:p>
            <a:r>
              <a:rPr lang="ja-JP" altLang="en-US" sz="4300" dirty="0"/>
              <a:t>栄養素の代謝を助ける</a:t>
            </a:r>
            <a:endParaRPr lang="en-US" altLang="ja-JP" sz="4300" dirty="0"/>
          </a:p>
          <a:p>
            <a:endParaRPr kumimoji="1" lang="en-US" altLang="ja-JP" sz="4300" dirty="0"/>
          </a:p>
          <a:p>
            <a:endParaRPr kumimoji="1" lang="ja-JP" altLang="en-US" dirty="0"/>
          </a:p>
        </p:txBody>
      </p:sp>
      <p:pic>
        <p:nvPicPr>
          <p:cNvPr id="4" name="Picture 2" descr="https://4.bp.blogspot.com/-BKS6qti9-Qo/UsZtLg5qjFI/AAAAAAAAcy4/VdPi_SZqTXM/s800/kinoko_shiitake.png">
            <a:extLst>
              <a:ext uri="{FF2B5EF4-FFF2-40B4-BE49-F238E27FC236}">
                <a16:creationId xmlns:a16="http://schemas.microsoft.com/office/drawing/2014/main" id="{8A624412-50D9-4486-8605-D56574DFD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284" y="2972033"/>
            <a:ext cx="2511461" cy="2059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3.bp.blogspot.com/-Fa6AIKVnh1c/VVGVbTWRGkI/AAAAAAAAtlY/MlG36yqDSxw/s800/food_vegetable_sald.png">
            <a:extLst>
              <a:ext uri="{FF2B5EF4-FFF2-40B4-BE49-F238E27FC236}">
                <a16:creationId xmlns:a16="http://schemas.microsoft.com/office/drawing/2014/main" id="{8BE35C8B-5603-48B2-A811-1D6BF7846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51" y="4287187"/>
            <a:ext cx="2389186" cy="23891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è±èã¨ã¯ã«ã¡ã®ãå³åæ±ã®ã¤ã©ã¹ã">
            <a:extLst>
              <a:ext uri="{FF2B5EF4-FFF2-40B4-BE49-F238E27FC236}">
                <a16:creationId xmlns:a16="http://schemas.microsoft.com/office/drawing/2014/main" id="{812F05AA-9089-4DED-992B-210ADA1FB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2935" y="490140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0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265FF9-131C-420E-A66C-926091AC09ED}"/>
              </a:ext>
            </a:extLst>
          </p:cNvPr>
          <p:cNvSpPr>
            <a:spLocks noGrp="1"/>
          </p:cNvSpPr>
          <p:nvPr>
            <p:ph idx="1"/>
          </p:nvPr>
        </p:nvSpPr>
        <p:spPr>
          <a:xfrm>
            <a:off x="235925" y="652253"/>
            <a:ext cx="11021976" cy="6093545"/>
          </a:xfrm>
        </p:spPr>
        <p:txBody>
          <a:bodyPr>
            <a:normAutofit/>
          </a:bodyPr>
          <a:lstStyle/>
          <a:p>
            <a:r>
              <a:rPr kumimoji="1" lang="ja-JP" altLang="en-US" sz="4400" dirty="0"/>
              <a:t>糖質をエネルギーに  →</a:t>
            </a:r>
            <a:endParaRPr kumimoji="1" lang="en-US" altLang="ja-JP" sz="4400" dirty="0"/>
          </a:p>
          <a:p>
            <a:pPr marL="0" indent="0">
              <a:buNone/>
            </a:pPr>
            <a:endParaRPr kumimoji="1" lang="en-US" altLang="ja-JP" sz="4400" dirty="0"/>
          </a:p>
          <a:p>
            <a:pPr marL="0" indent="0">
              <a:buNone/>
            </a:pPr>
            <a:endParaRPr kumimoji="1" lang="en-US" altLang="ja-JP" sz="4400" dirty="0"/>
          </a:p>
          <a:p>
            <a:r>
              <a:rPr lang="ja-JP" altLang="en-US" sz="4400" dirty="0"/>
              <a:t>鉄               → </a:t>
            </a:r>
            <a:endParaRPr lang="en-US" altLang="ja-JP" sz="4400" dirty="0"/>
          </a:p>
          <a:p>
            <a:pPr marL="0" indent="0">
              <a:buNone/>
            </a:pPr>
            <a:endParaRPr lang="en-US" altLang="ja-JP" sz="4400" dirty="0"/>
          </a:p>
          <a:p>
            <a:pPr marL="0" indent="0">
              <a:buNone/>
            </a:pPr>
            <a:endParaRPr lang="en-US" altLang="ja-JP" sz="4400" dirty="0"/>
          </a:p>
          <a:p>
            <a:r>
              <a:rPr kumimoji="1" lang="ja-JP" altLang="en-US" sz="4400" dirty="0"/>
              <a:t>カルシウム            </a:t>
            </a:r>
            <a:r>
              <a:rPr kumimoji="1" lang="ja-JP" altLang="en-US" sz="3600" dirty="0"/>
              <a:t>→</a:t>
            </a:r>
          </a:p>
        </p:txBody>
      </p:sp>
      <p:pic>
        <p:nvPicPr>
          <p:cNvPr id="4" name="Picture 10" descr="https://1.bp.blogspot.com/-fGLQPF_sG50/U2srxXGcqcI/AAAAAAAAf38/7G5UVfdiu4A/s800/niku_gyu.png">
            <a:extLst>
              <a:ext uri="{FF2B5EF4-FFF2-40B4-BE49-F238E27FC236}">
                <a16:creationId xmlns:a16="http://schemas.microsoft.com/office/drawing/2014/main" id="{7A23AF49-5A98-4BA8-BA94-7C6238F10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238" y="556794"/>
            <a:ext cx="1826580" cy="1180004"/>
          </a:xfrm>
          <a:prstGeom prst="rect">
            <a:avLst/>
          </a:prstGeom>
          <a:noFill/>
          <a:extLst>
            <a:ext uri="{909E8E84-426E-40DD-AFC4-6F175D3DCCD1}">
              <a14:hiddenFill xmlns:a14="http://schemas.microsoft.com/office/drawing/2010/main">
                <a:solidFill>
                  <a:srgbClr val="FFFFFF"/>
                </a:solidFill>
              </a14:hiddenFill>
            </a:ext>
          </a:extLst>
        </p:spPr>
      </p:pic>
      <p:sp>
        <p:nvSpPr>
          <p:cNvPr id="6" name="楕円 5">
            <a:extLst>
              <a:ext uri="{FF2B5EF4-FFF2-40B4-BE49-F238E27FC236}">
                <a16:creationId xmlns:a16="http://schemas.microsoft.com/office/drawing/2014/main" id="{C48CB26A-71EC-4443-A77B-6F390FD6911A}"/>
              </a:ext>
            </a:extLst>
          </p:cNvPr>
          <p:cNvSpPr/>
          <p:nvPr/>
        </p:nvSpPr>
        <p:spPr>
          <a:xfrm>
            <a:off x="8386158" y="390799"/>
            <a:ext cx="3569917" cy="15119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ビタミン</a:t>
            </a:r>
            <a:r>
              <a:rPr kumimoji="1" lang="en-US" altLang="ja-JP" sz="3600" dirty="0">
                <a:solidFill>
                  <a:schemeClr val="tx1"/>
                </a:solidFill>
              </a:rPr>
              <a:t>B</a:t>
            </a:r>
            <a:r>
              <a:rPr kumimoji="1" lang="ja-JP" altLang="en-US" sz="3600" dirty="0">
                <a:solidFill>
                  <a:schemeClr val="tx1"/>
                </a:solidFill>
              </a:rPr>
              <a:t>₁</a:t>
            </a:r>
          </a:p>
        </p:txBody>
      </p:sp>
      <p:pic>
        <p:nvPicPr>
          <p:cNvPr id="1026" name="Picture 2" descr="å¹²ãã²ããã®ã¤ã©ã¹ã">
            <a:extLst>
              <a:ext uri="{FF2B5EF4-FFF2-40B4-BE49-F238E27FC236}">
                <a16:creationId xmlns:a16="http://schemas.microsoft.com/office/drawing/2014/main" id="{BAF98BD3-6C99-482B-AF46-CD9388C1A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498" y="2825955"/>
            <a:ext cx="1370557" cy="1206090"/>
          </a:xfrm>
          <a:prstGeom prst="rect">
            <a:avLst/>
          </a:prstGeom>
          <a:noFill/>
          <a:extLst>
            <a:ext uri="{909E8E84-426E-40DD-AFC4-6F175D3DCCD1}">
              <a14:hiddenFill xmlns:a14="http://schemas.microsoft.com/office/drawing/2010/main">
                <a:solidFill>
                  <a:srgbClr val="FFFFFF"/>
                </a:solidFill>
              </a14:hiddenFill>
            </a:ext>
          </a:extLst>
        </p:spPr>
      </p:pic>
      <p:sp>
        <p:nvSpPr>
          <p:cNvPr id="9" name="楕円 8">
            <a:extLst>
              <a:ext uri="{FF2B5EF4-FFF2-40B4-BE49-F238E27FC236}">
                <a16:creationId xmlns:a16="http://schemas.microsoft.com/office/drawing/2014/main" id="{3D5E75AE-390F-4B0F-8925-9C790A5B4AF0}"/>
              </a:ext>
            </a:extLst>
          </p:cNvPr>
          <p:cNvSpPr/>
          <p:nvPr/>
        </p:nvSpPr>
        <p:spPr>
          <a:xfrm>
            <a:off x="7728013" y="2621636"/>
            <a:ext cx="3569917" cy="15109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ビタミン</a:t>
            </a:r>
            <a:r>
              <a:rPr kumimoji="1" lang="en-US" altLang="ja-JP" sz="4000" dirty="0">
                <a:solidFill>
                  <a:schemeClr val="tx1"/>
                </a:solidFill>
              </a:rPr>
              <a:t>C</a:t>
            </a:r>
          </a:p>
        </p:txBody>
      </p:sp>
      <p:pic>
        <p:nvPicPr>
          <p:cNvPr id="1030" name="Picture 6" descr="ãã­ãã³ãªã¼ã®ã¤ã©ã¹ãï¼éèï¼">
            <a:extLst>
              <a:ext uri="{FF2B5EF4-FFF2-40B4-BE49-F238E27FC236}">
                <a16:creationId xmlns:a16="http://schemas.microsoft.com/office/drawing/2014/main" id="{8F6184EA-34BC-4D9F-8D0D-939F8DBB0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3288">
            <a:off x="6069913" y="2462567"/>
            <a:ext cx="1554402" cy="1610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4.bp.blogspot.com/-PYqNTVOP9hs/UgSMR6zIbdI/AAAAAAAAXAk/tDJMCfemfwk/s800/fruit_orange.png">
            <a:extLst>
              <a:ext uri="{FF2B5EF4-FFF2-40B4-BE49-F238E27FC236}">
                <a16:creationId xmlns:a16="http://schemas.microsoft.com/office/drawing/2014/main" id="{D855F659-7271-49B9-AC85-25EFF9954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258" y="2678689"/>
            <a:ext cx="1202742" cy="11981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1.bp.blogspot.com/-3viahpXXwv8/VSufRsKh5MI/AAAAAAAAs5A/obTh3yGNO-g/s800/milk_gyunyu_pack.png">
            <a:extLst>
              <a:ext uri="{FF2B5EF4-FFF2-40B4-BE49-F238E27FC236}">
                <a16:creationId xmlns:a16="http://schemas.microsoft.com/office/drawing/2014/main" id="{FBC5B459-C2B3-4491-9B7B-4462BE4E84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095" y="4897151"/>
            <a:ext cx="1186416" cy="1478315"/>
          </a:xfrm>
          <a:prstGeom prst="rect">
            <a:avLst/>
          </a:prstGeom>
          <a:noFill/>
          <a:extLst>
            <a:ext uri="{909E8E84-426E-40DD-AFC4-6F175D3DCCD1}">
              <a14:hiddenFill xmlns:a14="http://schemas.microsoft.com/office/drawing/2010/main">
                <a:solidFill>
                  <a:srgbClr val="FFFFFF"/>
                </a:solidFill>
              </a14:hiddenFill>
            </a:ext>
          </a:extLst>
        </p:spPr>
      </p:pic>
      <p:sp>
        <p:nvSpPr>
          <p:cNvPr id="15" name="楕円 14">
            <a:extLst>
              <a:ext uri="{FF2B5EF4-FFF2-40B4-BE49-F238E27FC236}">
                <a16:creationId xmlns:a16="http://schemas.microsoft.com/office/drawing/2014/main" id="{2137418F-5A31-4DD1-9616-D4C4D0C11DC7}"/>
              </a:ext>
            </a:extLst>
          </p:cNvPr>
          <p:cNvSpPr/>
          <p:nvPr/>
        </p:nvSpPr>
        <p:spPr>
          <a:xfrm>
            <a:off x="8204548" y="5029403"/>
            <a:ext cx="3474647" cy="15109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ビタミン</a:t>
            </a:r>
            <a:r>
              <a:rPr kumimoji="1" lang="en-US" altLang="ja-JP" sz="3600" dirty="0">
                <a:solidFill>
                  <a:schemeClr val="tx1"/>
                </a:solidFill>
              </a:rPr>
              <a:t>D</a:t>
            </a:r>
            <a:endParaRPr kumimoji="1" lang="ja-JP" altLang="en-US" sz="3600" dirty="0">
              <a:solidFill>
                <a:schemeClr val="tx1"/>
              </a:solidFill>
            </a:endParaRPr>
          </a:p>
        </p:txBody>
      </p:sp>
      <p:pic>
        <p:nvPicPr>
          <p:cNvPr id="17" name="Picture 2" descr="https://4.bp.blogspot.com/-BKS6qti9-Qo/UsZtLg5qjFI/AAAAAAAAcy4/VdPi_SZqTXM/s800/kinoko_shiitake.png">
            <a:extLst>
              <a:ext uri="{FF2B5EF4-FFF2-40B4-BE49-F238E27FC236}">
                <a16:creationId xmlns:a16="http://schemas.microsoft.com/office/drawing/2014/main" id="{5F4866A6-1EB5-468F-9803-7F1462253C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0080" y="4929795"/>
            <a:ext cx="2035067" cy="166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488989" y="447702"/>
            <a:ext cx="10877949"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7" name="楕円 16">
            <a:extLst>
              <a:ext uri="{FF2B5EF4-FFF2-40B4-BE49-F238E27FC236}">
                <a16:creationId xmlns:a16="http://schemas.microsoft.com/office/drawing/2014/main" id="{A27CCB18-6BAA-4A5F-B48D-F38AFBB2424D}"/>
              </a:ext>
            </a:extLst>
          </p:cNvPr>
          <p:cNvSpPr/>
          <p:nvPr/>
        </p:nvSpPr>
        <p:spPr>
          <a:xfrm>
            <a:off x="9265103" y="447702"/>
            <a:ext cx="2098869" cy="16204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乳製品</a:t>
            </a:r>
          </a:p>
        </p:txBody>
      </p:sp>
    </p:spTree>
    <p:extLst>
      <p:ext uri="{BB962C8B-B14F-4D97-AF65-F5344CB8AC3E}">
        <p14:creationId xmlns:p14="http://schemas.microsoft.com/office/powerpoint/2010/main" val="70047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F6ABD-A626-4150-95A6-14CAAEA332F7}"/>
              </a:ext>
            </a:extLst>
          </p:cNvPr>
          <p:cNvSpPr>
            <a:spLocks noGrp="1"/>
          </p:cNvSpPr>
          <p:nvPr>
            <p:ph type="title"/>
          </p:nvPr>
        </p:nvSpPr>
        <p:spPr/>
        <p:txBody>
          <a:bodyPr>
            <a:normAutofit/>
          </a:bodyPr>
          <a:lstStyle/>
          <a:p>
            <a:r>
              <a:rPr kumimoji="1" lang="ja-JP" altLang="en-US" sz="7200" dirty="0">
                <a:solidFill>
                  <a:schemeClr val="tx1"/>
                </a:solidFill>
              </a:rPr>
              <a:t>乳製品</a:t>
            </a:r>
          </a:p>
        </p:txBody>
      </p:sp>
      <p:sp>
        <p:nvSpPr>
          <p:cNvPr id="3" name="コンテンツ プレースホルダー 2">
            <a:extLst>
              <a:ext uri="{FF2B5EF4-FFF2-40B4-BE49-F238E27FC236}">
                <a16:creationId xmlns:a16="http://schemas.microsoft.com/office/drawing/2014/main" id="{DB1E1376-E266-4802-B743-71FC8FC6A1EA}"/>
              </a:ext>
            </a:extLst>
          </p:cNvPr>
          <p:cNvSpPr>
            <a:spLocks noGrp="1"/>
          </p:cNvSpPr>
          <p:nvPr>
            <p:ph idx="1"/>
          </p:nvPr>
        </p:nvSpPr>
        <p:spPr>
          <a:xfrm>
            <a:off x="677334" y="2486266"/>
            <a:ext cx="9731795" cy="3880773"/>
          </a:xfrm>
        </p:spPr>
        <p:txBody>
          <a:bodyPr>
            <a:normAutofit/>
          </a:bodyPr>
          <a:lstStyle/>
          <a:p>
            <a:r>
              <a:rPr kumimoji="1" lang="ja-JP" altLang="en-US" sz="4000" dirty="0"/>
              <a:t>牛乳、ヨーグルト、チーズ</a:t>
            </a:r>
            <a:endParaRPr kumimoji="1" lang="en-US" altLang="ja-JP" sz="4000" dirty="0"/>
          </a:p>
          <a:p>
            <a:pPr marL="0" indent="0">
              <a:buNone/>
            </a:pPr>
            <a:r>
              <a:rPr kumimoji="1" lang="ja-JP" altLang="en-US" sz="4000" dirty="0"/>
              <a:t>（カルシウム、たんぱく質）</a:t>
            </a:r>
            <a:endParaRPr kumimoji="1" lang="en-US" altLang="ja-JP" sz="4000" dirty="0"/>
          </a:p>
          <a:p>
            <a:endParaRPr lang="en-US" altLang="ja-JP" sz="4000" dirty="0"/>
          </a:p>
          <a:p>
            <a:r>
              <a:rPr kumimoji="1" lang="ja-JP" altLang="en-US" sz="4000" dirty="0"/>
              <a:t>筋肉、骨格を強くする</a:t>
            </a:r>
          </a:p>
        </p:txBody>
      </p:sp>
      <p:pic>
        <p:nvPicPr>
          <p:cNvPr id="4" name="Picture 10" descr="https://1.bp.blogspot.com/-3viahpXXwv8/VSufRsKh5MI/AAAAAAAAs5A/obTh3yGNO-g/s800/milk_gyunyu_pack.png">
            <a:extLst>
              <a:ext uri="{FF2B5EF4-FFF2-40B4-BE49-F238E27FC236}">
                <a16:creationId xmlns:a16="http://schemas.microsoft.com/office/drawing/2014/main" id="{5E1089AC-5B46-4555-B951-F58F94979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570" y="1456745"/>
            <a:ext cx="1937380" cy="2414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1.bp.blogspot.com/-vrMofEaWACQ/WQvvBf4BbCI/AAAAAAABED4/9v4IEnzBtwMO9MKjFVDufUUCBruAuMPHwCLcB/s800/food_yogurt_cup.png">
            <a:extLst>
              <a:ext uri="{FF2B5EF4-FFF2-40B4-BE49-F238E27FC236}">
                <a16:creationId xmlns:a16="http://schemas.microsoft.com/office/drawing/2014/main" id="{B56968CA-8493-4182-BAD6-15DDC929F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055" y="4426652"/>
            <a:ext cx="1985687" cy="1985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2.bp.blogspot.com/-pvyQLhw9PnY/UVWMgpoMbZI/AAAAAAAAPIw/Ba7TZQZf6IA/s1600/kunsei_cheese.png">
            <a:extLst>
              <a:ext uri="{FF2B5EF4-FFF2-40B4-BE49-F238E27FC236}">
                <a16:creationId xmlns:a16="http://schemas.microsoft.com/office/drawing/2014/main" id="{38EDEB47-594D-4D26-9F58-80B64A3DE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950" y="3143436"/>
            <a:ext cx="2297745" cy="165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504754" y="479233"/>
            <a:ext cx="11009912"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8" name="楕円 17">
            <a:extLst>
              <a:ext uri="{FF2B5EF4-FFF2-40B4-BE49-F238E27FC236}">
                <a16:creationId xmlns:a16="http://schemas.microsoft.com/office/drawing/2014/main" id="{9F7EDF50-FA34-4A83-80C4-D358AFA25F17}"/>
              </a:ext>
            </a:extLst>
          </p:cNvPr>
          <p:cNvSpPr/>
          <p:nvPr/>
        </p:nvSpPr>
        <p:spPr>
          <a:xfrm>
            <a:off x="6565780" y="1015062"/>
            <a:ext cx="2098869" cy="1556169"/>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果物</a:t>
            </a:r>
          </a:p>
        </p:txBody>
      </p:sp>
    </p:spTree>
    <p:extLst>
      <p:ext uri="{BB962C8B-B14F-4D97-AF65-F5344CB8AC3E}">
        <p14:creationId xmlns:p14="http://schemas.microsoft.com/office/powerpoint/2010/main" val="23294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0F132-8A82-4FDA-A23B-DB76A073C538}"/>
              </a:ext>
            </a:extLst>
          </p:cNvPr>
          <p:cNvSpPr>
            <a:spLocks noGrp="1"/>
          </p:cNvSpPr>
          <p:nvPr>
            <p:ph type="title"/>
          </p:nvPr>
        </p:nvSpPr>
        <p:spPr/>
        <p:txBody>
          <a:bodyPr>
            <a:normAutofit/>
          </a:bodyPr>
          <a:lstStyle/>
          <a:p>
            <a:r>
              <a:rPr kumimoji="1" lang="ja-JP" altLang="en-US" sz="7200" dirty="0">
                <a:solidFill>
                  <a:schemeClr val="tx1"/>
                </a:solidFill>
              </a:rPr>
              <a:t>果物</a:t>
            </a:r>
          </a:p>
        </p:txBody>
      </p:sp>
      <p:sp>
        <p:nvSpPr>
          <p:cNvPr id="3" name="コンテンツ プレースホルダー 2">
            <a:extLst>
              <a:ext uri="{FF2B5EF4-FFF2-40B4-BE49-F238E27FC236}">
                <a16:creationId xmlns:a16="http://schemas.microsoft.com/office/drawing/2014/main" id="{966A7D02-09C4-4168-837B-35C7566235BD}"/>
              </a:ext>
            </a:extLst>
          </p:cNvPr>
          <p:cNvSpPr>
            <a:spLocks noGrp="1"/>
          </p:cNvSpPr>
          <p:nvPr>
            <p:ph idx="1"/>
          </p:nvPr>
        </p:nvSpPr>
        <p:spPr>
          <a:xfrm>
            <a:off x="677334" y="2116899"/>
            <a:ext cx="9368540" cy="4559474"/>
          </a:xfrm>
        </p:spPr>
        <p:txBody>
          <a:bodyPr>
            <a:normAutofit/>
          </a:bodyPr>
          <a:lstStyle/>
          <a:p>
            <a:r>
              <a:rPr kumimoji="1" lang="ja-JP" altLang="en-US" sz="4000" dirty="0"/>
              <a:t>かんきつ類、キウイフルーツなど</a:t>
            </a:r>
            <a:endParaRPr kumimoji="1" lang="en-US" altLang="ja-JP" sz="4000" dirty="0"/>
          </a:p>
          <a:p>
            <a:pPr marL="0" indent="0">
              <a:buNone/>
            </a:pPr>
            <a:r>
              <a:rPr kumimoji="1" lang="ja-JP" altLang="en-US" sz="4000" dirty="0"/>
              <a:t>（ビタミン</a:t>
            </a:r>
            <a:r>
              <a:rPr lang="ja-JP" altLang="en-US" sz="4000" dirty="0"/>
              <a:t>、糖質</a:t>
            </a:r>
            <a:r>
              <a:rPr kumimoji="1" lang="ja-JP" altLang="en-US" sz="4000" dirty="0"/>
              <a:t>）</a:t>
            </a:r>
            <a:endParaRPr kumimoji="1" lang="en-US" altLang="ja-JP" sz="4000" dirty="0"/>
          </a:p>
          <a:p>
            <a:endParaRPr lang="en-US" altLang="ja-JP" sz="4000" dirty="0"/>
          </a:p>
          <a:p>
            <a:r>
              <a:rPr kumimoji="1" lang="ja-JP" altLang="en-US" sz="4000" dirty="0"/>
              <a:t>免疫力を高める</a:t>
            </a:r>
            <a:endParaRPr kumimoji="1" lang="en-US" altLang="ja-JP" sz="4000" dirty="0"/>
          </a:p>
          <a:p>
            <a:endParaRPr lang="en-US" altLang="ja-JP" sz="4000" dirty="0"/>
          </a:p>
          <a:p>
            <a:r>
              <a:rPr kumimoji="1" lang="ja-JP" altLang="en-US" sz="4000" dirty="0"/>
              <a:t>疲労回復</a:t>
            </a:r>
          </a:p>
        </p:txBody>
      </p:sp>
      <p:pic>
        <p:nvPicPr>
          <p:cNvPr id="1028" name="Picture 4" descr="https://4.bp.blogspot.com/-PYqNTVOP9hs/UgSMR6zIbdI/AAAAAAAAXAk/tDJMCfemfwk/s800/fruit_orange.png">
            <a:extLst>
              <a:ext uri="{FF2B5EF4-FFF2-40B4-BE49-F238E27FC236}">
                <a16:creationId xmlns:a16="http://schemas.microsoft.com/office/drawing/2014/main" id="{8FECBA7C-ADA7-4204-9195-9904FC63C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461" y="4847749"/>
            <a:ext cx="1771608" cy="1764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bp.blogspot.com/-pN1HEiv6-kQ/UgSMP_WroFI/AAAAAAAAW_s/iQCXSMGSfMk/s800/fruit_grapefruit.png">
            <a:extLst>
              <a:ext uri="{FF2B5EF4-FFF2-40B4-BE49-F238E27FC236}">
                <a16:creationId xmlns:a16="http://schemas.microsoft.com/office/drawing/2014/main" id="{C5EF0B95-484B-4FFD-BBDF-F7879F696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655" y="4493884"/>
            <a:ext cx="2458895" cy="2351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2.bp.blogspot.com/-Y8xgv2nvwEs/WCdtGij7aTI/AAAAAAAA_fo/PBXfb8zCiQAZ8rRMx-DNclQvOHBbQkQEwCLcB/s800/fruit_kiwi_green.png">
            <a:extLst>
              <a:ext uri="{FF2B5EF4-FFF2-40B4-BE49-F238E27FC236}">
                <a16:creationId xmlns:a16="http://schemas.microsoft.com/office/drawing/2014/main" id="{68AC995B-C440-4BF0-BDE2-A83FB1883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897" y="2432817"/>
            <a:ext cx="2351206" cy="23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A2EB9-46EB-4C7D-9CC2-1CCD6762C990}"/>
              </a:ext>
            </a:extLst>
          </p:cNvPr>
          <p:cNvSpPr>
            <a:spLocks noGrp="1"/>
          </p:cNvSpPr>
          <p:nvPr>
            <p:ph type="title"/>
          </p:nvPr>
        </p:nvSpPr>
        <p:spPr>
          <a:xfrm>
            <a:off x="1215025" y="294362"/>
            <a:ext cx="10521863" cy="1595398"/>
          </a:xfrm>
        </p:spPr>
        <p:txBody>
          <a:bodyPr>
            <a:normAutofit/>
          </a:bodyPr>
          <a:lstStyle/>
          <a:p>
            <a:r>
              <a:rPr lang="ja-JP" altLang="en-US" sz="4400" b="1" dirty="0">
                <a:solidFill>
                  <a:schemeClr val="tx1"/>
                </a:solidFill>
              </a:rPr>
              <a:t>②スポーツ選手に必要な「補食」</a:t>
            </a:r>
            <a:br>
              <a:rPr lang="en-US" altLang="ja-JP" sz="4400" b="1" dirty="0">
                <a:solidFill>
                  <a:schemeClr val="tx1"/>
                </a:solidFill>
              </a:rPr>
            </a:br>
            <a:r>
              <a:rPr lang="ja-JP" altLang="en-US" sz="4400" b="1" dirty="0">
                <a:solidFill>
                  <a:schemeClr val="tx1"/>
                </a:solidFill>
              </a:rPr>
              <a:t>     ～正しい補食のとり方～</a:t>
            </a:r>
            <a:endParaRPr kumimoji="1" lang="ja-JP" altLang="en-US" sz="4400" b="1" dirty="0">
              <a:solidFill>
                <a:schemeClr val="tx1"/>
              </a:solidFill>
            </a:endParaRPr>
          </a:p>
        </p:txBody>
      </p:sp>
      <p:sp>
        <p:nvSpPr>
          <p:cNvPr id="3" name="コンテンツ プレースホルダー 2">
            <a:extLst>
              <a:ext uri="{FF2B5EF4-FFF2-40B4-BE49-F238E27FC236}">
                <a16:creationId xmlns:a16="http://schemas.microsoft.com/office/drawing/2014/main" id="{B8AA2A44-441A-497D-B8A1-774DF17A6FB2}"/>
              </a:ext>
            </a:extLst>
          </p:cNvPr>
          <p:cNvSpPr>
            <a:spLocks noGrp="1"/>
          </p:cNvSpPr>
          <p:nvPr>
            <p:ph idx="1"/>
          </p:nvPr>
        </p:nvSpPr>
        <p:spPr>
          <a:xfrm>
            <a:off x="712986" y="2361156"/>
            <a:ext cx="10766027" cy="4202482"/>
          </a:xfrm>
        </p:spPr>
        <p:txBody>
          <a:bodyPr>
            <a:normAutofit fontScale="85000" lnSpcReduction="20000"/>
          </a:bodyPr>
          <a:lstStyle/>
          <a:p>
            <a:r>
              <a:rPr lang="ja-JP" altLang="en-US" sz="4700" dirty="0"/>
              <a:t>３食でとりきれない栄養素を補給</a:t>
            </a:r>
            <a:endParaRPr lang="en-US" altLang="ja-JP" sz="4700" dirty="0"/>
          </a:p>
          <a:p>
            <a:endParaRPr lang="en-US" altLang="ja-JP" sz="4700" dirty="0"/>
          </a:p>
          <a:p>
            <a:r>
              <a:rPr lang="ja-JP" altLang="en-US" sz="4700" dirty="0"/>
              <a:t>運動前は１～２時間前、</a:t>
            </a:r>
            <a:endParaRPr lang="en-US" altLang="ja-JP" sz="4700" dirty="0"/>
          </a:p>
          <a:p>
            <a:pPr marL="0" indent="0">
              <a:buNone/>
            </a:pPr>
            <a:r>
              <a:rPr lang="ja-JP" altLang="en-US" sz="4700" dirty="0"/>
              <a:t>  運動後はできるだけ早く摂取</a:t>
            </a:r>
            <a:endParaRPr lang="en-US" altLang="ja-JP" sz="4700" dirty="0"/>
          </a:p>
          <a:p>
            <a:endParaRPr kumimoji="1" lang="en-US" altLang="ja-JP" sz="4700" dirty="0"/>
          </a:p>
          <a:p>
            <a:r>
              <a:rPr lang="ja-JP" altLang="en-US" sz="4700" dirty="0"/>
              <a:t>食品の選択、量</a:t>
            </a:r>
            <a:r>
              <a:rPr kumimoji="1" lang="ja-JP" altLang="en-US" sz="4700" dirty="0"/>
              <a:t>には注意</a:t>
            </a:r>
            <a:endParaRPr kumimoji="1" lang="en-US" altLang="ja-JP" sz="4700" dirty="0"/>
          </a:p>
          <a:p>
            <a:pPr marL="0" indent="0">
              <a:buNone/>
            </a:pPr>
            <a:r>
              <a:rPr lang="ja-JP" altLang="en-US" sz="3000" dirty="0"/>
              <a:t>      </a:t>
            </a:r>
            <a:endParaRPr lang="en-US" altLang="ja-JP" dirty="0"/>
          </a:p>
        </p:txBody>
      </p:sp>
    </p:spTree>
    <p:extLst>
      <p:ext uri="{BB962C8B-B14F-4D97-AF65-F5344CB8AC3E}">
        <p14:creationId xmlns:p14="http://schemas.microsoft.com/office/powerpoint/2010/main" val="1755311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1A442-3F39-41DC-8306-7AC9295DAA47}"/>
              </a:ext>
            </a:extLst>
          </p:cNvPr>
          <p:cNvSpPr>
            <a:spLocks noGrp="1"/>
          </p:cNvSpPr>
          <p:nvPr>
            <p:ph type="title"/>
          </p:nvPr>
        </p:nvSpPr>
        <p:spPr>
          <a:xfrm>
            <a:off x="514495" y="346554"/>
            <a:ext cx="8596668" cy="1320800"/>
          </a:xfrm>
        </p:spPr>
        <p:txBody>
          <a:bodyPr>
            <a:normAutofit/>
          </a:bodyPr>
          <a:lstStyle/>
          <a:p>
            <a:r>
              <a:rPr lang="ja-JP" altLang="en-US" sz="4400" b="1" dirty="0">
                <a:solidFill>
                  <a:schemeClr val="tx1"/>
                </a:solidFill>
              </a:rPr>
              <a:t>「補食」におすすめの食べ物</a:t>
            </a:r>
            <a:endParaRPr kumimoji="1" lang="ja-JP" altLang="en-US" sz="4400" dirty="0"/>
          </a:p>
        </p:txBody>
      </p:sp>
      <p:sp>
        <p:nvSpPr>
          <p:cNvPr id="4" name="コンテンツ プレースホルダー 2">
            <a:extLst>
              <a:ext uri="{FF2B5EF4-FFF2-40B4-BE49-F238E27FC236}">
                <a16:creationId xmlns:a16="http://schemas.microsoft.com/office/drawing/2014/main" id="{1B160F56-2DE2-4470-8472-E58E8C1E85D2}"/>
              </a:ext>
            </a:extLst>
          </p:cNvPr>
          <p:cNvSpPr txBox="1">
            <a:spLocks/>
          </p:cNvSpPr>
          <p:nvPr/>
        </p:nvSpPr>
        <p:spPr>
          <a:xfrm>
            <a:off x="435958" y="1341674"/>
            <a:ext cx="9886282" cy="55163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000" dirty="0"/>
              <a:t>練習前</a:t>
            </a:r>
            <a:endParaRPr lang="en-US" altLang="ja-JP" sz="4000" dirty="0"/>
          </a:p>
          <a:p>
            <a:pPr marL="0" indent="0">
              <a:buFont typeface="Wingdings 3" charset="2"/>
              <a:buNone/>
            </a:pPr>
            <a:r>
              <a:rPr lang="ja-JP" altLang="en-US" sz="4000" dirty="0"/>
              <a:t>   消化がよく、すぐにエネルギーになる</a:t>
            </a:r>
            <a:endParaRPr lang="en-US" altLang="ja-JP" sz="4000" dirty="0"/>
          </a:p>
          <a:p>
            <a:pPr marL="0" indent="0">
              <a:buFont typeface="Wingdings 3" charset="2"/>
              <a:buNone/>
            </a:pPr>
            <a:r>
              <a:rPr lang="ja-JP" altLang="en-US" sz="4000" dirty="0"/>
              <a:t>  ・おにぎり</a:t>
            </a:r>
            <a:endParaRPr lang="en-US" altLang="ja-JP" sz="3600" dirty="0"/>
          </a:p>
          <a:p>
            <a:pPr marL="0" indent="0">
              <a:buFont typeface="Wingdings 3" charset="2"/>
              <a:buNone/>
            </a:pPr>
            <a:r>
              <a:rPr lang="ja-JP" altLang="en-US" sz="4000" dirty="0"/>
              <a:t>  ・バナナ</a:t>
            </a:r>
            <a:endParaRPr lang="en-US" altLang="ja-JP" sz="4000" dirty="0"/>
          </a:p>
          <a:p>
            <a:pPr marL="0" indent="0">
              <a:buFont typeface="Wingdings 3" charset="2"/>
              <a:buNone/>
            </a:pPr>
            <a:r>
              <a:rPr lang="ja-JP" altLang="en-US" sz="4000" dirty="0"/>
              <a:t>  ・果汁１００％オレンジジュース         </a:t>
            </a:r>
            <a:endParaRPr lang="en-US" altLang="ja-JP" sz="4000" dirty="0"/>
          </a:p>
          <a:p>
            <a:pPr marL="0" indent="0">
              <a:buNone/>
            </a:pPr>
            <a:endParaRPr lang="en-US" altLang="ja-JP" sz="9800" dirty="0"/>
          </a:p>
          <a:p>
            <a:endParaRPr lang="en-US" altLang="ja-JP" sz="6400" dirty="0"/>
          </a:p>
          <a:p>
            <a:pPr marL="0" indent="0">
              <a:buFont typeface="Wingdings 3" charset="2"/>
              <a:buNone/>
            </a:pPr>
            <a:endParaRPr lang="en-US" altLang="ja-JP" dirty="0"/>
          </a:p>
          <a:p>
            <a:endParaRPr lang="en-US" altLang="ja-JP" dirty="0"/>
          </a:p>
          <a:p>
            <a:endParaRPr lang="ja-JP" altLang="en-US" dirty="0"/>
          </a:p>
        </p:txBody>
      </p:sp>
      <p:pic>
        <p:nvPicPr>
          <p:cNvPr id="4098" name="Picture 2" descr="https://4.bp.blogspot.com/-D5kKrMBiFxM/VMIt1KJ0L4I/AAAAAAAAqy8/rTn6p9VyVFY/s800/onigiri_maru.png">
            <a:extLst>
              <a:ext uri="{FF2B5EF4-FFF2-40B4-BE49-F238E27FC236}">
                <a16:creationId xmlns:a16="http://schemas.microsoft.com/office/drawing/2014/main" id="{371225DF-F705-415C-B76F-D36F9408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760" y="5083713"/>
            <a:ext cx="140824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1.bp.blogspot.com/-JaRzIloEZw4/UgSMOL-UzYI/AAAAAAAAW_A/vOiX6Tz5oO4/s800/fruit_banana.png">
            <a:extLst>
              <a:ext uri="{FF2B5EF4-FFF2-40B4-BE49-F238E27FC236}">
                <a16:creationId xmlns:a16="http://schemas.microsoft.com/office/drawing/2014/main" id="{D615BD33-18A1-403A-8740-C748D42AA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049" y="5002293"/>
            <a:ext cx="1433035" cy="14785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3.bp.blogspot.com/-X3w1bg1-Xcs/V8VFAHqD6eI/AAAAAAAA9XA/nAth-47Zy6s1h2XqC2rducvPW4PGObOdwCLcB/s800/juice_orange.png">
            <a:extLst>
              <a:ext uri="{FF2B5EF4-FFF2-40B4-BE49-F238E27FC236}">
                <a16:creationId xmlns:a16="http://schemas.microsoft.com/office/drawing/2014/main" id="{FA39B40C-B6AC-4512-9336-9760B8F34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08" y="4856969"/>
            <a:ext cx="1403822" cy="177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500"/>
                                        <p:tgtEl>
                                          <p:spTgt spid="410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fade">
                                      <p:cBhvr>
                                        <p:cTn id="45"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AE622-1005-46E6-83DE-2CD0ECF1922A}"/>
              </a:ext>
            </a:extLst>
          </p:cNvPr>
          <p:cNvSpPr>
            <a:spLocks noGrp="1"/>
          </p:cNvSpPr>
          <p:nvPr>
            <p:ph type="title"/>
          </p:nvPr>
        </p:nvSpPr>
        <p:spPr/>
        <p:txBody>
          <a:bodyPr/>
          <a:lstStyle/>
          <a:p>
            <a:r>
              <a:rPr lang="ja-JP" altLang="en-US" b="1" dirty="0">
                <a:solidFill>
                  <a:schemeClr val="tx1"/>
                </a:solidFill>
              </a:rPr>
              <a:t>「補食」におすすめの食べ物</a:t>
            </a:r>
            <a:endParaRPr kumimoji="1" lang="ja-JP" altLang="en-US" dirty="0"/>
          </a:p>
        </p:txBody>
      </p:sp>
      <p:sp>
        <p:nvSpPr>
          <p:cNvPr id="3" name="コンテンツ プレースホルダー 2">
            <a:extLst>
              <a:ext uri="{FF2B5EF4-FFF2-40B4-BE49-F238E27FC236}">
                <a16:creationId xmlns:a16="http://schemas.microsoft.com/office/drawing/2014/main" id="{616508B3-700E-4413-B410-A46D60DA40B8}"/>
              </a:ext>
            </a:extLst>
          </p:cNvPr>
          <p:cNvSpPr>
            <a:spLocks noGrp="1"/>
          </p:cNvSpPr>
          <p:nvPr>
            <p:ph idx="1"/>
          </p:nvPr>
        </p:nvSpPr>
        <p:spPr>
          <a:xfrm>
            <a:off x="677332" y="1930400"/>
            <a:ext cx="10671247" cy="4736220"/>
          </a:xfrm>
        </p:spPr>
        <p:txBody>
          <a:bodyPr>
            <a:normAutofit/>
          </a:bodyPr>
          <a:lstStyle/>
          <a:p>
            <a:r>
              <a:rPr kumimoji="1" lang="ja-JP" altLang="en-US" sz="4000" dirty="0"/>
              <a:t>練習後</a:t>
            </a:r>
            <a:endParaRPr kumimoji="1" lang="en-US" altLang="ja-JP" sz="4000" dirty="0"/>
          </a:p>
          <a:p>
            <a:pPr marL="0" indent="0">
              <a:buNone/>
            </a:pPr>
            <a:r>
              <a:rPr lang="ja-JP" altLang="en-US" sz="4000" dirty="0"/>
              <a:t>   「糖質＋たんぱく質」で疲労回復</a:t>
            </a:r>
            <a:endParaRPr lang="en-US" altLang="ja-JP" sz="4000" dirty="0"/>
          </a:p>
          <a:p>
            <a:pPr marL="0" indent="0">
              <a:buNone/>
            </a:pPr>
            <a:endParaRPr lang="en-US" altLang="ja-JP" sz="4000" dirty="0"/>
          </a:p>
          <a:p>
            <a:pPr marL="0" indent="0">
              <a:buNone/>
            </a:pPr>
            <a:endParaRPr lang="en-US" altLang="ja-JP" sz="4000" dirty="0"/>
          </a:p>
          <a:p>
            <a:pPr marL="0" indent="0">
              <a:buNone/>
            </a:pPr>
            <a:endParaRPr lang="en-US" altLang="ja-JP" sz="4000" dirty="0"/>
          </a:p>
          <a:p>
            <a:pPr marL="0" indent="0">
              <a:buNone/>
            </a:pPr>
            <a:r>
              <a:rPr kumimoji="1" lang="ja-JP" altLang="en-US" sz="4000" dirty="0"/>
              <a:t>         糖質                      たんぱく質</a:t>
            </a:r>
            <a:endParaRPr kumimoji="1" lang="en-US" altLang="ja-JP" sz="4000" dirty="0"/>
          </a:p>
        </p:txBody>
      </p:sp>
      <p:pic>
        <p:nvPicPr>
          <p:cNvPr id="4" name="Picture 10" descr="https://1.bp.blogspot.com/-3viahpXXwv8/VSufRsKh5MI/AAAAAAAAs5A/obTh3yGNO-g/s800/milk_gyunyu_pack.png">
            <a:extLst>
              <a:ext uri="{FF2B5EF4-FFF2-40B4-BE49-F238E27FC236}">
                <a16:creationId xmlns:a16="http://schemas.microsoft.com/office/drawing/2014/main" id="{2B6CA963-55BE-4D35-BCCF-5F1AF1C52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98" y="3546732"/>
            <a:ext cx="1642857" cy="2047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https://1.bp.blogspot.com/-vrMofEaWACQ/WQvvBf4BbCI/AAAAAAABED4/9v4IEnzBtwMO9MKjFVDufUUCBruAuMPHwCLcB/s800/food_yogurt_cup.png">
            <a:extLst>
              <a:ext uri="{FF2B5EF4-FFF2-40B4-BE49-F238E27FC236}">
                <a16:creationId xmlns:a16="http://schemas.microsoft.com/office/drawing/2014/main" id="{38C477CE-B74F-4F0C-8240-A50BA41B7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1256" y="3863362"/>
            <a:ext cx="1730425" cy="1730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1.bp.blogspot.com/-JaRzIloEZw4/UgSMOL-UzYI/AAAAAAAAW_A/vOiX6Tz5oO4/s800/fruit_banana.png">
            <a:extLst>
              <a:ext uri="{FF2B5EF4-FFF2-40B4-BE49-F238E27FC236}">
                <a16:creationId xmlns:a16="http://schemas.microsoft.com/office/drawing/2014/main" id="{C11ABA41-45F2-4203-BE82-C7F03EAD9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140" y="3602149"/>
            <a:ext cx="1930357" cy="199163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C66EE7FC-A486-4E09-AC16-707ED1934807}"/>
              </a:ext>
            </a:extLst>
          </p:cNvPr>
          <p:cNvSpPr/>
          <p:nvPr/>
        </p:nvSpPr>
        <p:spPr>
          <a:xfrm>
            <a:off x="4318920" y="4024127"/>
            <a:ext cx="1291355" cy="1569660"/>
          </a:xfrm>
          <a:prstGeom prst="rect">
            <a:avLst/>
          </a:prstGeom>
          <a:noFill/>
        </p:spPr>
        <p:txBody>
          <a:bodyPr wrap="square" lIns="91440" tIns="45720" rIns="91440" bIns="45720">
            <a:spAutoFit/>
          </a:bodyPr>
          <a:lstStyle/>
          <a:p>
            <a:pPr algn="ctr"/>
            <a:r>
              <a:rPr lang="ja-JP" altLang="en-US" sz="96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9910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C7841-A85C-4374-8ED6-50607EC31DA5}"/>
              </a:ext>
            </a:extLst>
          </p:cNvPr>
          <p:cNvSpPr>
            <a:spLocks noGrp="1"/>
          </p:cNvSpPr>
          <p:nvPr>
            <p:ph type="title"/>
          </p:nvPr>
        </p:nvSpPr>
        <p:spPr>
          <a:xfrm>
            <a:off x="677333" y="537106"/>
            <a:ext cx="9781900" cy="830963"/>
          </a:xfrm>
        </p:spPr>
        <p:txBody>
          <a:bodyPr>
            <a:normAutofit/>
          </a:bodyPr>
          <a:lstStyle/>
          <a:p>
            <a:r>
              <a:rPr lang="ja-JP" altLang="en-US" sz="4400" b="1" dirty="0">
                <a:solidFill>
                  <a:schemeClr val="tx1"/>
                </a:solidFill>
              </a:rPr>
              <a:t>③</a:t>
            </a:r>
            <a:r>
              <a:rPr kumimoji="1" lang="ja-JP" altLang="en-US" sz="4400" b="1" dirty="0">
                <a:solidFill>
                  <a:schemeClr val="tx1"/>
                </a:solidFill>
              </a:rPr>
              <a:t>水分補給 ～暑さに負けない体に～</a:t>
            </a:r>
          </a:p>
        </p:txBody>
      </p:sp>
      <p:sp>
        <p:nvSpPr>
          <p:cNvPr id="3" name="コンテンツ プレースホルダー 2">
            <a:extLst>
              <a:ext uri="{FF2B5EF4-FFF2-40B4-BE49-F238E27FC236}">
                <a16:creationId xmlns:a16="http://schemas.microsoft.com/office/drawing/2014/main" id="{4DD04311-32F8-414F-A073-C7CAC6610275}"/>
              </a:ext>
            </a:extLst>
          </p:cNvPr>
          <p:cNvSpPr>
            <a:spLocks noGrp="1"/>
          </p:cNvSpPr>
          <p:nvPr>
            <p:ph idx="1"/>
          </p:nvPr>
        </p:nvSpPr>
        <p:spPr>
          <a:xfrm>
            <a:off x="498548" y="1368069"/>
            <a:ext cx="10727070" cy="5151728"/>
          </a:xfrm>
        </p:spPr>
        <p:txBody>
          <a:bodyPr>
            <a:normAutofit fontScale="25000" lnSpcReduction="20000"/>
          </a:bodyPr>
          <a:lstStyle/>
          <a:p>
            <a:pPr marL="0" indent="0">
              <a:buNone/>
            </a:pPr>
            <a:endParaRPr lang="en-US" altLang="ja-JP" sz="2800" dirty="0"/>
          </a:p>
          <a:p>
            <a:r>
              <a:rPr kumimoji="1" lang="ja-JP" altLang="en-US" sz="14400" dirty="0"/>
              <a:t>運動３０分前までに ２５０～５００ｍｌ</a:t>
            </a:r>
            <a:endParaRPr kumimoji="1" lang="en-US" altLang="ja-JP" sz="14400" dirty="0"/>
          </a:p>
          <a:p>
            <a:pPr marL="0" indent="0">
              <a:buNone/>
            </a:pPr>
            <a:r>
              <a:rPr lang="ja-JP" altLang="en-US" sz="14400" dirty="0"/>
              <a:t>  １時間の運動で５００～１０００ｍｌ</a:t>
            </a:r>
            <a:endParaRPr lang="en-US" altLang="ja-JP" sz="14400" dirty="0"/>
          </a:p>
          <a:p>
            <a:endParaRPr kumimoji="1" lang="en-US" altLang="ja-JP" sz="14400" dirty="0"/>
          </a:p>
          <a:p>
            <a:r>
              <a:rPr kumimoji="1" lang="ja-JP" altLang="en-US" sz="14400" dirty="0"/>
              <a:t>のどが渇いたと感じる前</a:t>
            </a:r>
            <a:endParaRPr kumimoji="1" lang="en-US" altLang="ja-JP" sz="14400" dirty="0"/>
          </a:p>
          <a:p>
            <a:endParaRPr lang="en-US" altLang="ja-JP" sz="14400" dirty="0"/>
          </a:p>
          <a:p>
            <a:r>
              <a:rPr lang="ja-JP" altLang="en-US" sz="14400" dirty="0"/>
              <a:t>スポーツドリンクがおすすめ</a:t>
            </a:r>
            <a:endParaRPr lang="en-US" altLang="ja-JP" sz="14400" dirty="0"/>
          </a:p>
          <a:p>
            <a:pPr marL="0" indent="0">
              <a:buNone/>
            </a:pPr>
            <a:r>
              <a:rPr kumimoji="1" lang="ja-JP" altLang="en-US" sz="14400" dirty="0"/>
              <a:t>        ナトリウム ：４０～８０ｍｇ</a:t>
            </a:r>
            <a:r>
              <a:rPr kumimoji="1" lang="en-US" altLang="ja-JP" sz="14400" dirty="0"/>
              <a:t>/</a:t>
            </a:r>
            <a:r>
              <a:rPr kumimoji="1" lang="ja-JP" altLang="en-US" sz="14400" dirty="0"/>
              <a:t>１００ｍｌ</a:t>
            </a:r>
            <a:endParaRPr kumimoji="1" lang="en-US" altLang="ja-JP" sz="14400" dirty="0"/>
          </a:p>
          <a:p>
            <a:pPr marL="0" indent="0">
              <a:buNone/>
            </a:pPr>
            <a:r>
              <a:rPr lang="ja-JP" altLang="en-US" sz="14400" dirty="0"/>
              <a:t>        糖分： ２．５～８％</a:t>
            </a:r>
            <a:endParaRPr lang="en-US" altLang="ja-JP" sz="14400" dirty="0"/>
          </a:p>
          <a:p>
            <a:pPr marL="0" indent="0">
              <a:buNone/>
            </a:pPr>
            <a:r>
              <a:rPr kumimoji="1" lang="ja-JP" altLang="en-US" sz="14400" dirty="0"/>
              <a:t>         温度 ：５～１５℃</a:t>
            </a:r>
            <a:endParaRPr kumimoji="1" lang="en-US" altLang="ja-JP" sz="14400" dirty="0"/>
          </a:p>
          <a:p>
            <a:endParaRPr lang="en-US" altLang="ja-JP" sz="14400" dirty="0"/>
          </a:p>
          <a:p>
            <a:endParaRPr kumimoji="1" lang="en-US" altLang="ja-JP" sz="2000" dirty="0"/>
          </a:p>
          <a:p>
            <a:endParaRPr kumimoji="1" lang="ja-JP" altLang="en-US" dirty="0"/>
          </a:p>
        </p:txBody>
      </p:sp>
      <p:sp>
        <p:nvSpPr>
          <p:cNvPr id="4" name="楕円 3">
            <a:extLst>
              <a:ext uri="{FF2B5EF4-FFF2-40B4-BE49-F238E27FC236}">
                <a16:creationId xmlns:a16="http://schemas.microsoft.com/office/drawing/2014/main" id="{72773BA7-E84A-40FA-A562-0F943A5AF982}"/>
              </a:ext>
            </a:extLst>
          </p:cNvPr>
          <p:cNvSpPr/>
          <p:nvPr/>
        </p:nvSpPr>
        <p:spPr>
          <a:xfrm>
            <a:off x="948732" y="4709786"/>
            <a:ext cx="9443696" cy="1980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 name="正方形/長方形 4">
            <a:extLst>
              <a:ext uri="{FF2B5EF4-FFF2-40B4-BE49-F238E27FC236}">
                <a16:creationId xmlns:a16="http://schemas.microsoft.com/office/drawing/2014/main" id="{986FCAA3-2E5B-484A-A981-821CE0DA0033}"/>
              </a:ext>
            </a:extLst>
          </p:cNvPr>
          <p:cNvSpPr/>
          <p:nvPr/>
        </p:nvSpPr>
        <p:spPr>
          <a:xfrm>
            <a:off x="5995792" y="5849143"/>
            <a:ext cx="5791200" cy="646331"/>
          </a:xfrm>
          <a:prstGeom prst="rect">
            <a:avLst/>
          </a:prstGeom>
          <a:noFill/>
        </p:spPr>
        <p:txBody>
          <a:bodyPr wrap="square" lIns="91440" tIns="45720" rIns="91440" bIns="45720">
            <a:spAutoFit/>
          </a:bodyPr>
          <a:lstStyle/>
          <a:p>
            <a:pPr algn="ctr"/>
            <a:r>
              <a:rPr lang="ja-JP" altLang="en-US" sz="3600" b="1" cap="none" spc="0" dirty="0">
                <a:ln w="0"/>
                <a:solidFill>
                  <a:schemeClr val="tx1"/>
                </a:solidFill>
                <a:effectLst>
                  <a:outerShdw blurRad="38100" dist="19050" dir="2700000" algn="tl" rotWithShape="0">
                    <a:schemeClr val="dk1">
                      <a:alpha val="40000"/>
                    </a:schemeClr>
                  </a:outerShdw>
                </a:effectLst>
              </a:rPr>
              <a:t>効率よく水分が吸収される</a:t>
            </a:r>
          </a:p>
        </p:txBody>
      </p:sp>
    </p:spTree>
    <p:extLst>
      <p:ext uri="{BB962C8B-B14F-4D97-AF65-F5344CB8AC3E}">
        <p14:creationId xmlns:p14="http://schemas.microsoft.com/office/powerpoint/2010/main" val="33576037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400" b="1" dirty="0">
                <a:solidFill>
                  <a:schemeClr val="tx1"/>
                </a:solidFill>
              </a:rPr>
              <a:t>スポーツ選手に必要な栄養学</a:t>
            </a:r>
            <a:br>
              <a:rPr lang="en-US" altLang="ja-JP" sz="4400" b="1" dirty="0">
                <a:solidFill>
                  <a:schemeClr val="tx1"/>
                </a:solidFill>
              </a:rPr>
            </a:br>
            <a:r>
              <a:rPr lang="ja-JP" altLang="en-US" sz="4000" b="1" dirty="0">
                <a:solidFill>
                  <a:schemeClr val="tx1"/>
                </a:solidFill>
              </a:rPr>
              <a:t>～本日のメニュー～</a:t>
            </a:r>
            <a:endParaRPr kumimoji="1" lang="ja-JP" altLang="en-US" sz="4400" b="1" dirty="0">
              <a:solidFill>
                <a:schemeClr val="tx1"/>
              </a:solidFill>
            </a:endParaRPr>
          </a:p>
        </p:txBody>
      </p:sp>
      <p:sp>
        <p:nvSpPr>
          <p:cNvPr id="4" name="コンテンツ プレースホルダー 3"/>
          <p:cNvSpPr>
            <a:spLocks noGrp="1"/>
          </p:cNvSpPr>
          <p:nvPr>
            <p:ph idx="1"/>
          </p:nvPr>
        </p:nvSpPr>
        <p:spPr>
          <a:xfrm>
            <a:off x="367431" y="2505206"/>
            <a:ext cx="12087615" cy="3507288"/>
          </a:xfrm>
        </p:spPr>
        <p:txBody>
          <a:bodyPr>
            <a:noAutofit/>
          </a:bodyPr>
          <a:lstStyle/>
          <a:p>
            <a:r>
              <a:rPr kumimoji="1" lang="ja-JP" altLang="en-US" sz="3200" u="sng" dirty="0">
                <a:latin typeface="+mn-ea"/>
              </a:rPr>
              <a:t>①パフォーマンスを上げるための、バランスの良い食事</a:t>
            </a:r>
            <a:endParaRPr kumimoji="1" lang="en-US" altLang="ja-JP" sz="3200" u="sng" dirty="0">
              <a:latin typeface="+mn-ea"/>
            </a:endParaRPr>
          </a:p>
          <a:p>
            <a:pPr marL="0" indent="0">
              <a:buNone/>
            </a:pPr>
            <a:endParaRPr kumimoji="1" lang="en-US" altLang="ja-JP" sz="3200" dirty="0">
              <a:latin typeface="+mn-ea"/>
            </a:endParaRPr>
          </a:p>
          <a:p>
            <a:r>
              <a:rPr kumimoji="1" lang="ja-JP" altLang="en-US" sz="3200" u="sng" dirty="0">
                <a:latin typeface="+mn-ea"/>
              </a:rPr>
              <a:t>②</a:t>
            </a:r>
            <a:r>
              <a:rPr lang="ja-JP" altLang="en-US" sz="3200" u="sng" dirty="0">
                <a:latin typeface="+mn-ea"/>
              </a:rPr>
              <a:t>スポーツ選手に有効な補食の取り方</a:t>
            </a:r>
            <a:endParaRPr lang="en-US" altLang="ja-JP" sz="3200" u="sng" dirty="0">
              <a:latin typeface="+mn-ea"/>
            </a:endParaRPr>
          </a:p>
          <a:p>
            <a:pPr marL="0" indent="0">
              <a:buNone/>
            </a:pPr>
            <a:endParaRPr kumimoji="1" lang="en-US" altLang="ja-JP" sz="3200" u="sng" dirty="0">
              <a:latin typeface="+mn-ea"/>
            </a:endParaRPr>
          </a:p>
          <a:p>
            <a:r>
              <a:rPr kumimoji="1" lang="ja-JP" altLang="en-US" sz="3200" u="sng" dirty="0">
                <a:latin typeface="+mn-ea"/>
              </a:rPr>
              <a:t>③</a:t>
            </a:r>
            <a:r>
              <a:rPr lang="ja-JP" altLang="en-US" sz="3200" u="sng" dirty="0">
                <a:latin typeface="+mn-ea"/>
              </a:rPr>
              <a:t>正しい水分補給の方法</a:t>
            </a:r>
            <a:endParaRPr kumimoji="1" lang="ja-JP" altLang="en-US" sz="3200" u="sng" dirty="0">
              <a:latin typeface="+mn-ea"/>
            </a:endParaRPr>
          </a:p>
        </p:txBody>
      </p:sp>
    </p:spTree>
    <p:extLst>
      <p:ext uri="{BB962C8B-B14F-4D97-AF65-F5344CB8AC3E}">
        <p14:creationId xmlns:p14="http://schemas.microsoft.com/office/powerpoint/2010/main" val="107203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DF4A1-E658-416F-9591-85588A2B1416}"/>
              </a:ext>
            </a:extLst>
          </p:cNvPr>
          <p:cNvSpPr>
            <a:spLocks noGrp="1"/>
          </p:cNvSpPr>
          <p:nvPr>
            <p:ph type="title"/>
          </p:nvPr>
        </p:nvSpPr>
        <p:spPr/>
        <p:txBody>
          <a:bodyPr>
            <a:normAutofit/>
          </a:bodyPr>
          <a:lstStyle/>
          <a:p>
            <a:r>
              <a:rPr kumimoji="1" lang="ja-JP" altLang="en-US" sz="4400" dirty="0">
                <a:solidFill>
                  <a:schemeClr val="tx1"/>
                </a:solidFill>
              </a:rPr>
              <a:t>おわりに</a:t>
            </a:r>
          </a:p>
        </p:txBody>
      </p:sp>
      <p:sp>
        <p:nvSpPr>
          <p:cNvPr id="3" name="コンテンツ プレースホルダー 2">
            <a:extLst>
              <a:ext uri="{FF2B5EF4-FFF2-40B4-BE49-F238E27FC236}">
                <a16:creationId xmlns:a16="http://schemas.microsoft.com/office/drawing/2014/main" id="{7435B30B-E045-4655-9B96-7DE400D9CEF6}"/>
              </a:ext>
            </a:extLst>
          </p:cNvPr>
          <p:cNvSpPr>
            <a:spLocks noGrp="1"/>
          </p:cNvSpPr>
          <p:nvPr>
            <p:ph idx="1"/>
          </p:nvPr>
        </p:nvSpPr>
        <p:spPr>
          <a:xfrm>
            <a:off x="876115" y="2081076"/>
            <a:ext cx="11567675" cy="4266715"/>
          </a:xfrm>
        </p:spPr>
        <p:txBody>
          <a:bodyPr>
            <a:normAutofit/>
          </a:bodyPr>
          <a:lstStyle/>
          <a:p>
            <a:r>
              <a:rPr kumimoji="1" lang="ja-JP" altLang="en-US" sz="4000" dirty="0"/>
              <a:t>基本の型を覚えて３食バランス良く</a:t>
            </a:r>
            <a:endParaRPr kumimoji="1" lang="en-US" altLang="ja-JP" sz="4000" dirty="0"/>
          </a:p>
          <a:p>
            <a:endParaRPr lang="en-US" altLang="ja-JP" sz="4000" dirty="0"/>
          </a:p>
          <a:p>
            <a:endParaRPr kumimoji="1" lang="ja-JP" altLang="en-US" sz="4000" dirty="0"/>
          </a:p>
        </p:txBody>
      </p:sp>
    </p:spTree>
    <p:extLst>
      <p:ext uri="{BB962C8B-B14F-4D97-AF65-F5344CB8AC3E}">
        <p14:creationId xmlns:p14="http://schemas.microsoft.com/office/powerpoint/2010/main" val="3829693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r>
              <a:rPr kumimoji="1" lang="ja-JP" altLang="en-US" dirty="0">
                <a:solidFill>
                  <a:schemeClr val="tx1"/>
                </a:solidFill>
              </a:rPr>
              <a:t>スポーツ選手にとっての</a:t>
            </a:r>
            <a:br>
              <a:rPr kumimoji="1" lang="en-US" altLang="ja-JP" dirty="0">
                <a:solidFill>
                  <a:schemeClr val="tx1"/>
                </a:solidFill>
              </a:rPr>
            </a:br>
            <a:r>
              <a:rPr kumimoji="1" lang="ja-JP" altLang="en-US" dirty="0">
                <a:solidFill>
                  <a:schemeClr val="tx1"/>
                </a:solidFill>
              </a:rPr>
              <a:t>バランスの良い食事</a:t>
            </a:r>
          </a:p>
        </p:txBody>
      </p:sp>
      <p:graphicFrame>
        <p:nvGraphicFramePr>
          <p:cNvPr id="4" name="コンテンツ プレースホルダー 3">
            <a:extLst>
              <a:ext uri="{FF2B5EF4-FFF2-40B4-BE49-F238E27FC236}">
                <a16:creationId xmlns:a16="http://schemas.microsoft.com/office/drawing/2014/main" id="{37C8368A-F3D1-465F-BFC7-A3DB83E702D4}"/>
              </a:ext>
            </a:extLst>
          </p:cNvPr>
          <p:cNvGraphicFramePr>
            <a:graphicFrameLocks noGrp="1"/>
          </p:cNvGraphicFramePr>
          <p:nvPr>
            <p:ph idx="1"/>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四角形: 角を丸くする 2">
            <a:extLst>
              <a:ext uri="{FF2B5EF4-FFF2-40B4-BE49-F238E27FC236}">
                <a16:creationId xmlns:a16="http://schemas.microsoft.com/office/drawing/2014/main" id="{B6FE47CE-FA49-4168-9BBE-C089EC3DF465}"/>
              </a:ext>
            </a:extLst>
          </p:cNvPr>
          <p:cNvSpPr/>
          <p:nvPr/>
        </p:nvSpPr>
        <p:spPr>
          <a:xfrm>
            <a:off x="1903955" y="1844979"/>
            <a:ext cx="9206631" cy="4721269"/>
          </a:xfrm>
          <a:prstGeom prst="roundRect">
            <a:avLst>
              <a:gd name="adj"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E60B9CB-C852-42C1-AE28-28AAF1A691E9}"/>
              </a:ext>
            </a:extLst>
          </p:cNvPr>
          <p:cNvSpPr/>
          <p:nvPr/>
        </p:nvSpPr>
        <p:spPr>
          <a:xfrm>
            <a:off x="4677797" y="2766686"/>
            <a:ext cx="3263029" cy="21793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n>
                  <a:solidFill>
                    <a:schemeClr val="tx1"/>
                  </a:solidFill>
                </a:ln>
              </a:rPr>
              <a:t>主菜</a:t>
            </a:r>
          </a:p>
        </p:txBody>
      </p:sp>
      <p:sp>
        <p:nvSpPr>
          <p:cNvPr id="14" name="楕円 13">
            <a:extLst>
              <a:ext uri="{FF2B5EF4-FFF2-40B4-BE49-F238E27FC236}">
                <a16:creationId xmlns:a16="http://schemas.microsoft.com/office/drawing/2014/main" id="{B450E5CA-076C-44C2-9E09-202B11A6D587}"/>
              </a:ext>
            </a:extLst>
          </p:cNvPr>
          <p:cNvSpPr/>
          <p:nvPr/>
        </p:nvSpPr>
        <p:spPr>
          <a:xfrm>
            <a:off x="3017258" y="4376267"/>
            <a:ext cx="2004161" cy="201850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主食</a:t>
            </a:r>
          </a:p>
        </p:txBody>
      </p:sp>
      <p:sp>
        <p:nvSpPr>
          <p:cNvPr id="15" name="楕円 14">
            <a:extLst>
              <a:ext uri="{FF2B5EF4-FFF2-40B4-BE49-F238E27FC236}">
                <a16:creationId xmlns:a16="http://schemas.microsoft.com/office/drawing/2014/main" id="{81217990-DEE6-461C-8CEA-F792119A1A5F}"/>
              </a:ext>
            </a:extLst>
          </p:cNvPr>
          <p:cNvSpPr/>
          <p:nvPr/>
        </p:nvSpPr>
        <p:spPr>
          <a:xfrm>
            <a:off x="7463526" y="4514053"/>
            <a:ext cx="2004161" cy="18807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汁物</a:t>
            </a:r>
          </a:p>
        </p:txBody>
      </p:sp>
      <p:sp>
        <p:nvSpPr>
          <p:cNvPr id="16" name="楕円 15">
            <a:extLst>
              <a:ext uri="{FF2B5EF4-FFF2-40B4-BE49-F238E27FC236}">
                <a16:creationId xmlns:a16="http://schemas.microsoft.com/office/drawing/2014/main" id="{737E2060-150E-4124-8915-F524768C11F2}"/>
              </a:ext>
            </a:extLst>
          </p:cNvPr>
          <p:cNvSpPr/>
          <p:nvPr/>
        </p:nvSpPr>
        <p:spPr>
          <a:xfrm>
            <a:off x="2627324" y="2354230"/>
            <a:ext cx="1741117" cy="15532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副菜</a:t>
            </a:r>
          </a:p>
        </p:txBody>
      </p:sp>
      <p:sp>
        <p:nvSpPr>
          <p:cNvPr id="17" name="楕円 16">
            <a:extLst>
              <a:ext uri="{FF2B5EF4-FFF2-40B4-BE49-F238E27FC236}">
                <a16:creationId xmlns:a16="http://schemas.microsoft.com/office/drawing/2014/main" id="{A27CCB18-6BAA-4A5F-B48D-F38AFBB2424D}"/>
              </a:ext>
            </a:extLst>
          </p:cNvPr>
          <p:cNvSpPr/>
          <p:nvPr/>
        </p:nvSpPr>
        <p:spPr>
          <a:xfrm>
            <a:off x="7322102" y="1930401"/>
            <a:ext cx="2004161" cy="13957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chemeClr val="tx1"/>
                  </a:solidFill>
                </a:ln>
              </a:rPr>
              <a:t>乳製品</a:t>
            </a:r>
          </a:p>
        </p:txBody>
      </p:sp>
      <p:sp>
        <p:nvSpPr>
          <p:cNvPr id="18" name="楕円 17">
            <a:extLst>
              <a:ext uri="{FF2B5EF4-FFF2-40B4-BE49-F238E27FC236}">
                <a16:creationId xmlns:a16="http://schemas.microsoft.com/office/drawing/2014/main" id="{9F7EDF50-FA34-4A83-80C4-D358AFA25F17}"/>
              </a:ext>
            </a:extLst>
          </p:cNvPr>
          <p:cNvSpPr/>
          <p:nvPr/>
        </p:nvSpPr>
        <p:spPr>
          <a:xfrm>
            <a:off x="9120740" y="2888710"/>
            <a:ext cx="1813974" cy="128089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果物</a:t>
            </a:r>
          </a:p>
        </p:txBody>
      </p:sp>
    </p:spTree>
    <p:extLst>
      <p:ext uri="{BB962C8B-B14F-4D97-AF65-F5344CB8AC3E}">
        <p14:creationId xmlns:p14="http://schemas.microsoft.com/office/powerpoint/2010/main" val="42801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DF4A1-E658-416F-9591-85588A2B1416}"/>
              </a:ext>
            </a:extLst>
          </p:cNvPr>
          <p:cNvSpPr>
            <a:spLocks noGrp="1"/>
          </p:cNvSpPr>
          <p:nvPr>
            <p:ph type="title"/>
          </p:nvPr>
        </p:nvSpPr>
        <p:spPr/>
        <p:txBody>
          <a:bodyPr>
            <a:normAutofit/>
          </a:bodyPr>
          <a:lstStyle/>
          <a:p>
            <a:r>
              <a:rPr kumimoji="1" lang="ja-JP" altLang="en-US" sz="4400" dirty="0">
                <a:solidFill>
                  <a:schemeClr val="tx1"/>
                </a:solidFill>
              </a:rPr>
              <a:t>おわりに</a:t>
            </a:r>
          </a:p>
        </p:txBody>
      </p:sp>
      <p:sp>
        <p:nvSpPr>
          <p:cNvPr id="3" name="コンテンツ プレースホルダー 2">
            <a:extLst>
              <a:ext uri="{FF2B5EF4-FFF2-40B4-BE49-F238E27FC236}">
                <a16:creationId xmlns:a16="http://schemas.microsoft.com/office/drawing/2014/main" id="{7435B30B-E045-4655-9B96-7DE400D9CEF6}"/>
              </a:ext>
            </a:extLst>
          </p:cNvPr>
          <p:cNvSpPr>
            <a:spLocks noGrp="1"/>
          </p:cNvSpPr>
          <p:nvPr>
            <p:ph idx="1"/>
          </p:nvPr>
        </p:nvSpPr>
        <p:spPr>
          <a:xfrm>
            <a:off x="876115" y="2081076"/>
            <a:ext cx="11567675" cy="4266715"/>
          </a:xfrm>
        </p:spPr>
        <p:txBody>
          <a:bodyPr>
            <a:normAutofit/>
          </a:bodyPr>
          <a:lstStyle/>
          <a:p>
            <a:r>
              <a:rPr kumimoji="1" lang="ja-JP" altLang="en-US" sz="4000" dirty="0"/>
              <a:t>基本の型を覚えて３食バランス良く</a:t>
            </a:r>
            <a:endParaRPr kumimoji="1" lang="en-US" altLang="ja-JP" sz="4000" dirty="0"/>
          </a:p>
          <a:p>
            <a:endParaRPr lang="en-US" altLang="ja-JP" sz="4000" dirty="0"/>
          </a:p>
          <a:p>
            <a:r>
              <a:rPr kumimoji="1" lang="ja-JP" altLang="en-US" sz="4000" dirty="0"/>
              <a:t>補食は足りない分を補う</a:t>
            </a:r>
            <a:endParaRPr kumimoji="1" lang="en-US" altLang="ja-JP" sz="4000" dirty="0"/>
          </a:p>
          <a:p>
            <a:endParaRPr lang="en-US" altLang="ja-JP" sz="4000" dirty="0"/>
          </a:p>
          <a:p>
            <a:r>
              <a:rPr kumimoji="1" lang="ja-JP" altLang="en-US" sz="4000" dirty="0"/>
              <a:t>水分補給は正しい方法で</a:t>
            </a:r>
          </a:p>
        </p:txBody>
      </p:sp>
    </p:spTree>
    <p:extLst>
      <p:ext uri="{BB962C8B-B14F-4D97-AF65-F5344CB8AC3E}">
        <p14:creationId xmlns:p14="http://schemas.microsoft.com/office/powerpoint/2010/main" val="28764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723E39-FE09-4051-B61D-C604EDBF1A08}"/>
              </a:ext>
            </a:extLst>
          </p:cNvPr>
          <p:cNvSpPr>
            <a:spLocks noGrp="1"/>
          </p:cNvSpPr>
          <p:nvPr>
            <p:ph type="title"/>
          </p:nvPr>
        </p:nvSpPr>
        <p:spPr>
          <a:xfrm>
            <a:off x="571317" y="410817"/>
            <a:ext cx="8596668" cy="1320800"/>
          </a:xfrm>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198F003-0C2D-417F-AB59-C05D192C0467}"/>
              </a:ext>
            </a:extLst>
          </p:cNvPr>
          <p:cNvSpPr>
            <a:spLocks noGrp="1"/>
          </p:cNvSpPr>
          <p:nvPr>
            <p:ph idx="1"/>
          </p:nvPr>
        </p:nvSpPr>
        <p:spPr>
          <a:xfrm>
            <a:off x="0" y="2321755"/>
            <a:ext cx="12669078" cy="3880773"/>
          </a:xfrm>
        </p:spPr>
        <p:txBody>
          <a:bodyPr>
            <a:normAutofit/>
          </a:bodyPr>
          <a:lstStyle/>
          <a:p>
            <a:pPr marL="0" indent="0">
              <a:buNone/>
            </a:pPr>
            <a:r>
              <a:rPr kumimoji="1" lang="ja-JP" altLang="en-US" sz="6600" dirty="0"/>
              <a:t>ご静聴ありがとうございました</a:t>
            </a:r>
          </a:p>
        </p:txBody>
      </p:sp>
      <p:pic>
        <p:nvPicPr>
          <p:cNvPr id="4" name="Picture 2" descr="https://2.bp.blogspot.com/-nT07CPdogis/UZSsz9tq7kI/AAAAAAAAS-A/7Z2F_V7PYFw/s800/olympic29_hockey.png">
            <a:extLst>
              <a:ext uri="{FF2B5EF4-FFF2-40B4-BE49-F238E27FC236}">
                <a16:creationId xmlns:a16="http://schemas.microsoft.com/office/drawing/2014/main" id="{85D37DAA-B0A0-4E0E-ABAA-04D37E5E2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9092">
            <a:off x="227975" y="3363666"/>
            <a:ext cx="276156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5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r>
              <a:rPr kumimoji="1" lang="ja-JP" altLang="en-US" dirty="0">
                <a:solidFill>
                  <a:schemeClr val="tx1"/>
                </a:solidFill>
              </a:rPr>
              <a:t>①スポーツ選手にとっての</a:t>
            </a:r>
            <a:br>
              <a:rPr kumimoji="1" lang="en-US" altLang="ja-JP" dirty="0">
                <a:solidFill>
                  <a:schemeClr val="tx1"/>
                </a:solidFill>
              </a:rPr>
            </a:br>
            <a:r>
              <a:rPr kumimoji="1" lang="ja-JP" altLang="en-US" dirty="0">
                <a:solidFill>
                  <a:schemeClr val="tx1"/>
                </a:solidFill>
              </a:rPr>
              <a:t>   バランスの良い食事</a:t>
            </a:r>
          </a:p>
        </p:txBody>
      </p:sp>
      <p:graphicFrame>
        <p:nvGraphicFramePr>
          <p:cNvPr id="4" name="コンテンツ プレースホルダー 3">
            <a:extLst>
              <a:ext uri="{FF2B5EF4-FFF2-40B4-BE49-F238E27FC236}">
                <a16:creationId xmlns:a16="http://schemas.microsoft.com/office/drawing/2014/main" id="{37C8368A-F3D1-465F-BFC7-A3DB83E702D4}"/>
              </a:ext>
            </a:extLst>
          </p:cNvPr>
          <p:cNvGraphicFramePr>
            <a:graphicFrameLocks noGrp="1"/>
          </p:cNvGraphicFramePr>
          <p:nvPr>
            <p:ph idx="1"/>
            <p:extLst>
              <p:ext uri="{D42A27DB-BD31-4B8C-83A1-F6EECF244321}">
                <p14:modId xmlns:p14="http://schemas.microsoft.com/office/powerpoint/2010/main" val="311465921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四角形: 角を丸くする 2">
            <a:extLst>
              <a:ext uri="{FF2B5EF4-FFF2-40B4-BE49-F238E27FC236}">
                <a16:creationId xmlns:a16="http://schemas.microsoft.com/office/drawing/2014/main" id="{B6FE47CE-FA49-4168-9BBE-C089EC3DF465}"/>
              </a:ext>
            </a:extLst>
          </p:cNvPr>
          <p:cNvSpPr/>
          <p:nvPr/>
        </p:nvSpPr>
        <p:spPr>
          <a:xfrm>
            <a:off x="1903955" y="1844979"/>
            <a:ext cx="9206631" cy="4721269"/>
          </a:xfrm>
          <a:prstGeom prst="roundRect">
            <a:avLst>
              <a:gd name="adj"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E60B9CB-C852-42C1-AE28-28AAF1A691E9}"/>
              </a:ext>
            </a:extLst>
          </p:cNvPr>
          <p:cNvSpPr/>
          <p:nvPr/>
        </p:nvSpPr>
        <p:spPr>
          <a:xfrm>
            <a:off x="4677797" y="2766686"/>
            <a:ext cx="3263029" cy="21793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n>
                  <a:solidFill>
                    <a:schemeClr val="tx1"/>
                  </a:solidFill>
                </a:ln>
              </a:rPr>
              <a:t>主菜</a:t>
            </a:r>
          </a:p>
        </p:txBody>
      </p:sp>
      <p:sp>
        <p:nvSpPr>
          <p:cNvPr id="14" name="楕円 13">
            <a:extLst>
              <a:ext uri="{FF2B5EF4-FFF2-40B4-BE49-F238E27FC236}">
                <a16:creationId xmlns:a16="http://schemas.microsoft.com/office/drawing/2014/main" id="{B450E5CA-076C-44C2-9E09-202B11A6D587}"/>
              </a:ext>
            </a:extLst>
          </p:cNvPr>
          <p:cNvSpPr/>
          <p:nvPr/>
        </p:nvSpPr>
        <p:spPr>
          <a:xfrm>
            <a:off x="3017258" y="4376267"/>
            <a:ext cx="2004161" cy="2018509"/>
          </a:xfrm>
          <a:prstGeom prst="ellipse">
            <a:avLst/>
          </a:prstGeom>
          <a:solidFill>
            <a:srgbClr val="FFCC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主食</a:t>
            </a:r>
          </a:p>
        </p:txBody>
      </p:sp>
      <p:sp>
        <p:nvSpPr>
          <p:cNvPr id="15" name="楕円 14">
            <a:extLst>
              <a:ext uri="{FF2B5EF4-FFF2-40B4-BE49-F238E27FC236}">
                <a16:creationId xmlns:a16="http://schemas.microsoft.com/office/drawing/2014/main" id="{81217990-DEE6-461C-8CEA-F792119A1A5F}"/>
              </a:ext>
            </a:extLst>
          </p:cNvPr>
          <p:cNvSpPr/>
          <p:nvPr/>
        </p:nvSpPr>
        <p:spPr>
          <a:xfrm>
            <a:off x="7463526" y="4514053"/>
            <a:ext cx="2004161" cy="18807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汁物</a:t>
            </a:r>
          </a:p>
        </p:txBody>
      </p:sp>
      <p:sp>
        <p:nvSpPr>
          <p:cNvPr id="16" name="楕円 15">
            <a:extLst>
              <a:ext uri="{FF2B5EF4-FFF2-40B4-BE49-F238E27FC236}">
                <a16:creationId xmlns:a16="http://schemas.microsoft.com/office/drawing/2014/main" id="{737E2060-150E-4124-8915-F524768C11F2}"/>
              </a:ext>
            </a:extLst>
          </p:cNvPr>
          <p:cNvSpPr/>
          <p:nvPr/>
        </p:nvSpPr>
        <p:spPr>
          <a:xfrm>
            <a:off x="2627324" y="2354230"/>
            <a:ext cx="1741117" cy="15532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副菜</a:t>
            </a:r>
          </a:p>
        </p:txBody>
      </p:sp>
      <p:sp>
        <p:nvSpPr>
          <p:cNvPr id="17" name="楕円 16">
            <a:extLst>
              <a:ext uri="{FF2B5EF4-FFF2-40B4-BE49-F238E27FC236}">
                <a16:creationId xmlns:a16="http://schemas.microsoft.com/office/drawing/2014/main" id="{A27CCB18-6BAA-4A5F-B48D-F38AFBB2424D}"/>
              </a:ext>
            </a:extLst>
          </p:cNvPr>
          <p:cNvSpPr/>
          <p:nvPr/>
        </p:nvSpPr>
        <p:spPr>
          <a:xfrm>
            <a:off x="7738628" y="1910991"/>
            <a:ext cx="1862737" cy="14812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a:solidFill>
                    <a:schemeClr val="tx1"/>
                  </a:solidFill>
                </a:ln>
              </a:rPr>
              <a:t>乳製品</a:t>
            </a:r>
          </a:p>
        </p:txBody>
      </p:sp>
      <p:sp>
        <p:nvSpPr>
          <p:cNvPr id="18" name="楕円 17">
            <a:extLst>
              <a:ext uri="{FF2B5EF4-FFF2-40B4-BE49-F238E27FC236}">
                <a16:creationId xmlns:a16="http://schemas.microsoft.com/office/drawing/2014/main" id="{9F7EDF50-FA34-4A83-80C4-D358AFA25F17}"/>
              </a:ext>
            </a:extLst>
          </p:cNvPr>
          <p:cNvSpPr/>
          <p:nvPr/>
        </p:nvSpPr>
        <p:spPr>
          <a:xfrm>
            <a:off x="9115820" y="3165779"/>
            <a:ext cx="1740272" cy="1288543"/>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果物</a:t>
            </a:r>
          </a:p>
        </p:txBody>
      </p:sp>
    </p:spTree>
    <p:extLst>
      <p:ext uri="{BB962C8B-B14F-4D97-AF65-F5344CB8AC3E}">
        <p14:creationId xmlns:p14="http://schemas.microsoft.com/office/powerpoint/2010/main" val="41566244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1216419" y="170654"/>
            <a:ext cx="10103222"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3" name="楕円 12">
            <a:extLst>
              <a:ext uri="{FF2B5EF4-FFF2-40B4-BE49-F238E27FC236}">
                <a16:creationId xmlns:a16="http://schemas.microsoft.com/office/drawing/2014/main" id="{9E60B9CB-C852-42C1-AE28-28AAF1A691E9}"/>
              </a:ext>
            </a:extLst>
          </p:cNvPr>
          <p:cNvSpPr/>
          <p:nvPr/>
        </p:nvSpPr>
        <p:spPr>
          <a:xfrm>
            <a:off x="5846600" y="2344181"/>
            <a:ext cx="2004161" cy="1883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n>
                  <a:solidFill>
                    <a:schemeClr val="tx1"/>
                  </a:solidFill>
                </a:ln>
              </a:rPr>
              <a:t>主菜</a:t>
            </a:r>
          </a:p>
        </p:txBody>
      </p:sp>
      <p:sp>
        <p:nvSpPr>
          <p:cNvPr id="14" name="楕円 13">
            <a:extLst>
              <a:ext uri="{FF2B5EF4-FFF2-40B4-BE49-F238E27FC236}">
                <a16:creationId xmlns:a16="http://schemas.microsoft.com/office/drawing/2014/main" id="{B450E5CA-076C-44C2-9E09-202B11A6D587}"/>
              </a:ext>
            </a:extLst>
          </p:cNvPr>
          <p:cNvSpPr/>
          <p:nvPr/>
        </p:nvSpPr>
        <p:spPr>
          <a:xfrm>
            <a:off x="2535679" y="3668691"/>
            <a:ext cx="2004161" cy="201850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主食</a:t>
            </a:r>
          </a:p>
        </p:txBody>
      </p:sp>
      <p:sp>
        <p:nvSpPr>
          <p:cNvPr id="15" name="楕円 14">
            <a:extLst>
              <a:ext uri="{FF2B5EF4-FFF2-40B4-BE49-F238E27FC236}">
                <a16:creationId xmlns:a16="http://schemas.microsoft.com/office/drawing/2014/main" id="{81217990-DEE6-461C-8CEA-F792119A1A5F}"/>
              </a:ext>
            </a:extLst>
          </p:cNvPr>
          <p:cNvSpPr/>
          <p:nvPr/>
        </p:nvSpPr>
        <p:spPr>
          <a:xfrm>
            <a:off x="8260506" y="3918346"/>
            <a:ext cx="2187025" cy="20185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汁物</a:t>
            </a:r>
          </a:p>
        </p:txBody>
      </p:sp>
      <p:sp>
        <p:nvSpPr>
          <p:cNvPr id="16" name="楕円 15">
            <a:extLst>
              <a:ext uri="{FF2B5EF4-FFF2-40B4-BE49-F238E27FC236}">
                <a16:creationId xmlns:a16="http://schemas.microsoft.com/office/drawing/2014/main" id="{737E2060-150E-4124-8915-F524768C11F2}"/>
              </a:ext>
            </a:extLst>
          </p:cNvPr>
          <p:cNvSpPr/>
          <p:nvPr/>
        </p:nvSpPr>
        <p:spPr>
          <a:xfrm>
            <a:off x="2365422" y="1170800"/>
            <a:ext cx="1885199" cy="1320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副菜</a:t>
            </a:r>
          </a:p>
        </p:txBody>
      </p:sp>
      <p:sp>
        <p:nvSpPr>
          <p:cNvPr id="17" name="楕円 16">
            <a:extLst>
              <a:ext uri="{FF2B5EF4-FFF2-40B4-BE49-F238E27FC236}">
                <a16:creationId xmlns:a16="http://schemas.microsoft.com/office/drawing/2014/main" id="{A27CCB18-6BAA-4A5F-B48D-F38AFBB2424D}"/>
              </a:ext>
            </a:extLst>
          </p:cNvPr>
          <p:cNvSpPr/>
          <p:nvPr/>
        </p:nvSpPr>
        <p:spPr>
          <a:xfrm>
            <a:off x="9426104" y="283538"/>
            <a:ext cx="2379210" cy="177452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乳製品</a:t>
            </a:r>
          </a:p>
        </p:txBody>
      </p:sp>
      <p:sp>
        <p:nvSpPr>
          <p:cNvPr id="18" name="楕円 17">
            <a:extLst>
              <a:ext uri="{FF2B5EF4-FFF2-40B4-BE49-F238E27FC236}">
                <a16:creationId xmlns:a16="http://schemas.microsoft.com/office/drawing/2014/main" id="{9F7EDF50-FA34-4A83-80C4-D358AFA25F17}"/>
              </a:ext>
            </a:extLst>
          </p:cNvPr>
          <p:cNvSpPr/>
          <p:nvPr/>
        </p:nvSpPr>
        <p:spPr>
          <a:xfrm>
            <a:off x="6781933" y="896359"/>
            <a:ext cx="2098869" cy="1556169"/>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a:solidFill>
                    <a:schemeClr val="tx1"/>
                  </a:solidFill>
                </a:ln>
              </a:rPr>
              <a:t>果物</a:t>
            </a:r>
          </a:p>
        </p:txBody>
      </p:sp>
    </p:spTree>
    <p:extLst>
      <p:ext uri="{BB962C8B-B14F-4D97-AF65-F5344CB8AC3E}">
        <p14:creationId xmlns:p14="http://schemas.microsoft.com/office/powerpoint/2010/main" val="35593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315568" y="305713"/>
            <a:ext cx="11051370"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4" name="楕円 13">
            <a:extLst>
              <a:ext uri="{FF2B5EF4-FFF2-40B4-BE49-F238E27FC236}">
                <a16:creationId xmlns:a16="http://schemas.microsoft.com/office/drawing/2014/main" id="{B450E5CA-076C-44C2-9E09-202B11A6D587}"/>
              </a:ext>
            </a:extLst>
          </p:cNvPr>
          <p:cNvSpPr/>
          <p:nvPr/>
        </p:nvSpPr>
        <p:spPr>
          <a:xfrm>
            <a:off x="1970770" y="4082217"/>
            <a:ext cx="2004161" cy="201850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主食</a:t>
            </a:r>
          </a:p>
        </p:txBody>
      </p:sp>
    </p:spTree>
    <p:extLst>
      <p:ext uri="{BB962C8B-B14F-4D97-AF65-F5344CB8AC3E}">
        <p14:creationId xmlns:p14="http://schemas.microsoft.com/office/powerpoint/2010/main" val="29058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FC201-255B-4045-B878-AF0015D0B72F}"/>
              </a:ext>
            </a:extLst>
          </p:cNvPr>
          <p:cNvSpPr>
            <a:spLocks noGrp="1"/>
          </p:cNvSpPr>
          <p:nvPr>
            <p:ph type="title"/>
          </p:nvPr>
        </p:nvSpPr>
        <p:spPr/>
        <p:txBody>
          <a:bodyPr>
            <a:normAutofit/>
          </a:bodyPr>
          <a:lstStyle/>
          <a:p>
            <a:r>
              <a:rPr kumimoji="1" lang="ja-JP" altLang="en-US" sz="7200" dirty="0">
                <a:solidFill>
                  <a:schemeClr val="tx1"/>
                </a:solidFill>
              </a:rPr>
              <a:t>主食</a:t>
            </a:r>
          </a:p>
        </p:txBody>
      </p:sp>
      <p:sp>
        <p:nvSpPr>
          <p:cNvPr id="3" name="コンテンツ プレースホルダー 2">
            <a:extLst>
              <a:ext uri="{FF2B5EF4-FFF2-40B4-BE49-F238E27FC236}">
                <a16:creationId xmlns:a16="http://schemas.microsoft.com/office/drawing/2014/main" id="{F7813C96-822A-4227-97E2-3200E0720C74}"/>
              </a:ext>
            </a:extLst>
          </p:cNvPr>
          <p:cNvSpPr>
            <a:spLocks noGrp="1"/>
          </p:cNvSpPr>
          <p:nvPr>
            <p:ph idx="1"/>
          </p:nvPr>
        </p:nvSpPr>
        <p:spPr>
          <a:xfrm>
            <a:off x="385343" y="1796343"/>
            <a:ext cx="9180650" cy="4087811"/>
          </a:xfrm>
        </p:spPr>
        <p:txBody>
          <a:bodyPr>
            <a:normAutofit fontScale="92500" lnSpcReduction="10000"/>
          </a:bodyPr>
          <a:lstStyle/>
          <a:p>
            <a:endParaRPr kumimoji="1" lang="en-US" altLang="ja-JP" sz="4000" dirty="0"/>
          </a:p>
          <a:p>
            <a:r>
              <a:rPr kumimoji="1" lang="ja-JP" altLang="en-US" sz="4300" dirty="0"/>
              <a:t>ごはん、パン、麺類など（</a:t>
            </a:r>
            <a:r>
              <a:rPr lang="ja-JP" altLang="en-US" sz="4300" dirty="0"/>
              <a:t>糖質</a:t>
            </a:r>
            <a:r>
              <a:rPr kumimoji="1" lang="ja-JP" altLang="en-US" sz="4300" dirty="0"/>
              <a:t>）</a:t>
            </a:r>
            <a:endParaRPr kumimoji="1" lang="en-US" altLang="ja-JP" sz="4300" dirty="0"/>
          </a:p>
          <a:p>
            <a:endParaRPr lang="en-US" altLang="ja-JP" sz="4300" dirty="0"/>
          </a:p>
          <a:p>
            <a:r>
              <a:rPr lang="ja-JP" altLang="en-US" sz="4300" dirty="0"/>
              <a:t>体を動かすエネルギー源</a:t>
            </a:r>
            <a:endParaRPr lang="en-US" altLang="ja-JP" sz="4300" dirty="0"/>
          </a:p>
          <a:p>
            <a:pPr marL="0" indent="0">
              <a:buNone/>
            </a:pPr>
            <a:r>
              <a:rPr lang="ja-JP" altLang="en-US" sz="4300" dirty="0"/>
              <a:t>  </a:t>
            </a:r>
            <a:endParaRPr lang="en-US" altLang="ja-JP" sz="4300" dirty="0"/>
          </a:p>
          <a:p>
            <a:pPr marL="0" indent="0">
              <a:buNone/>
            </a:pPr>
            <a:endParaRPr kumimoji="1" lang="en-US" altLang="ja-JP" dirty="0"/>
          </a:p>
          <a:p>
            <a:pPr marL="0" indent="0">
              <a:buNone/>
            </a:pPr>
            <a:r>
              <a:rPr lang="ja-JP" altLang="en-US" dirty="0"/>
              <a:t>    </a:t>
            </a:r>
            <a:endParaRPr kumimoji="1" lang="ja-JP" altLang="en-US" dirty="0"/>
          </a:p>
        </p:txBody>
      </p:sp>
      <p:pic>
        <p:nvPicPr>
          <p:cNvPr id="1028" name="Picture 4" descr="https://1.bp.blogspot.com/-KxRzkaCY4W4/WASJD2mAW2I/AAAAAAAA-8c/B4TGWOJq4-QBguErpkjftVfSKSA-EQjDACLcB/s800/amount_gohan_ochawan3.png">
            <a:extLst>
              <a:ext uri="{FF2B5EF4-FFF2-40B4-BE49-F238E27FC236}">
                <a16:creationId xmlns:a16="http://schemas.microsoft.com/office/drawing/2014/main" id="{2D1FDD5D-A374-4B1D-A227-EA711B1DC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609" y="4851173"/>
            <a:ext cx="1947691" cy="19476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bp.blogspot.com/-n6e0pMzlroI/V8jqW9FPKII/AAAAAAAA9dg/qoi6jgSPbSgaJbsyWSNKm-74HQeVGBtcACLcB/s800/bread_syokupan.png">
            <a:extLst>
              <a:ext uri="{FF2B5EF4-FFF2-40B4-BE49-F238E27FC236}">
                <a16:creationId xmlns:a16="http://schemas.microsoft.com/office/drawing/2014/main" id="{D28EA941-D419-462F-9CDC-C7E64B340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10" y="2882192"/>
            <a:ext cx="2146388" cy="21463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XLtx21i-mxg/WCqr9eqXSEI/AAAAAAAA_y8/MMP8-1QNyBsl_3S5gUtT2qQd6PXCq7IVACLcB/s800/food_udon_bukkake.png">
            <a:extLst>
              <a:ext uri="{FF2B5EF4-FFF2-40B4-BE49-F238E27FC236}">
                <a16:creationId xmlns:a16="http://schemas.microsoft.com/office/drawing/2014/main" id="{4CD3727E-5A74-4DB8-A131-9965156D9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8065" y="4692949"/>
            <a:ext cx="2308592" cy="214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500"/>
                                        <p:tgtEl>
                                          <p:spTgt spid="103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457457" y="305713"/>
            <a:ext cx="10877950"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3" name="楕円 12">
            <a:extLst>
              <a:ext uri="{FF2B5EF4-FFF2-40B4-BE49-F238E27FC236}">
                <a16:creationId xmlns:a16="http://schemas.microsoft.com/office/drawing/2014/main" id="{9E60B9CB-C852-42C1-AE28-28AAF1A691E9}"/>
              </a:ext>
            </a:extLst>
          </p:cNvPr>
          <p:cNvSpPr/>
          <p:nvPr/>
        </p:nvSpPr>
        <p:spPr>
          <a:xfrm>
            <a:off x="5504355" y="2234287"/>
            <a:ext cx="2004161" cy="1883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n>
                  <a:solidFill>
                    <a:schemeClr val="tx1"/>
                  </a:solidFill>
                </a:ln>
              </a:rPr>
              <a:t>主菜</a:t>
            </a:r>
          </a:p>
        </p:txBody>
      </p:sp>
    </p:spTree>
    <p:extLst>
      <p:ext uri="{BB962C8B-B14F-4D97-AF65-F5344CB8AC3E}">
        <p14:creationId xmlns:p14="http://schemas.microsoft.com/office/powerpoint/2010/main" val="40259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7E8019-C30E-4E37-B39F-ECFAA79105FC}"/>
              </a:ext>
            </a:extLst>
          </p:cNvPr>
          <p:cNvSpPr>
            <a:spLocks noGrp="1"/>
          </p:cNvSpPr>
          <p:nvPr>
            <p:ph type="title"/>
          </p:nvPr>
        </p:nvSpPr>
        <p:spPr/>
        <p:txBody>
          <a:bodyPr>
            <a:normAutofit/>
          </a:bodyPr>
          <a:lstStyle/>
          <a:p>
            <a:r>
              <a:rPr kumimoji="1" lang="ja-JP" altLang="en-US" sz="7200" dirty="0">
                <a:solidFill>
                  <a:schemeClr val="tx1"/>
                </a:solidFill>
              </a:rPr>
              <a:t>主菜</a:t>
            </a:r>
          </a:p>
        </p:txBody>
      </p:sp>
      <p:sp>
        <p:nvSpPr>
          <p:cNvPr id="3" name="コンテンツ プレースホルダー 2">
            <a:extLst>
              <a:ext uri="{FF2B5EF4-FFF2-40B4-BE49-F238E27FC236}">
                <a16:creationId xmlns:a16="http://schemas.microsoft.com/office/drawing/2014/main" id="{ADD40029-3D0E-429A-A109-A3220C7B532C}"/>
              </a:ext>
            </a:extLst>
          </p:cNvPr>
          <p:cNvSpPr>
            <a:spLocks noGrp="1"/>
          </p:cNvSpPr>
          <p:nvPr>
            <p:ph idx="1"/>
          </p:nvPr>
        </p:nvSpPr>
        <p:spPr>
          <a:xfrm>
            <a:off x="677334" y="2367627"/>
            <a:ext cx="10846611" cy="3880773"/>
          </a:xfrm>
        </p:spPr>
        <p:txBody>
          <a:bodyPr>
            <a:normAutofit/>
          </a:bodyPr>
          <a:lstStyle/>
          <a:p>
            <a:r>
              <a:rPr kumimoji="1" lang="ja-JP" altLang="en-US" sz="4000" dirty="0"/>
              <a:t>肉、魚介、卵、大豆料理など</a:t>
            </a:r>
            <a:endParaRPr kumimoji="1" lang="en-US" altLang="ja-JP" sz="4000" dirty="0"/>
          </a:p>
          <a:p>
            <a:pPr marL="0" indent="0">
              <a:buNone/>
            </a:pPr>
            <a:r>
              <a:rPr kumimoji="1" lang="ja-JP" altLang="en-US" sz="4000" dirty="0"/>
              <a:t>（たんぱく質）</a:t>
            </a:r>
            <a:endParaRPr kumimoji="1" lang="en-US" altLang="ja-JP" sz="4000" dirty="0"/>
          </a:p>
          <a:p>
            <a:endParaRPr lang="en-US" altLang="ja-JP" sz="4000" dirty="0"/>
          </a:p>
          <a:p>
            <a:r>
              <a:rPr kumimoji="1" lang="ja-JP" altLang="en-US" sz="4000" dirty="0"/>
              <a:t>筋肉や骨の材料になる</a:t>
            </a:r>
          </a:p>
        </p:txBody>
      </p:sp>
      <p:pic>
        <p:nvPicPr>
          <p:cNvPr id="1034" name="Picture 10" descr="https://1.bp.blogspot.com/-fGLQPF_sG50/U2srxXGcqcI/AAAAAAAAf38/7G5UVfdiu4A/s800/niku_gyu.png">
            <a:extLst>
              <a:ext uri="{FF2B5EF4-FFF2-40B4-BE49-F238E27FC236}">
                <a16:creationId xmlns:a16="http://schemas.microsoft.com/office/drawing/2014/main" id="{205B91CD-00EC-4DAD-9109-2314AF06D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495" y="4276735"/>
            <a:ext cx="2980641" cy="22764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3.bp.blogspot.com/-4sgyIKtqHzw/WWNAlb-_cfI/AAAAAAABFUw/Bx1dLKeet9EglG7ITzNyzxidMK_GArzSQCLcBGAs/s800/food_fish_kirimi_red.png">
            <a:extLst>
              <a:ext uri="{FF2B5EF4-FFF2-40B4-BE49-F238E27FC236}">
                <a16:creationId xmlns:a16="http://schemas.microsoft.com/office/drawing/2014/main" id="{CA0B7E22-D59D-472F-96C7-3C608A48D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802" y="3054697"/>
            <a:ext cx="2483216" cy="18344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3.bp.blogspot.com/-cN77T2K4eKE/UgsxbAazl6I/AAAAAAAAXW8/TlbeavXU8CU/s800/egg_white.png">
            <a:extLst>
              <a:ext uri="{FF2B5EF4-FFF2-40B4-BE49-F238E27FC236}">
                <a16:creationId xmlns:a16="http://schemas.microsoft.com/office/drawing/2014/main" id="{697411EA-6122-4C94-BA57-9DCA082E5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684" y="4528026"/>
            <a:ext cx="2483216" cy="232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5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5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7A2F269D-B7CF-430E-8DF4-92FA717142F2}"/>
              </a:ext>
            </a:extLst>
          </p:cNvPr>
          <p:cNvPicPr>
            <a:picLocks noGrp="1" noChangeAspect="1"/>
          </p:cNvPicPr>
          <p:nvPr>
            <p:ph idx="1"/>
          </p:nvPr>
        </p:nvPicPr>
        <p:blipFill>
          <a:blip r:embed="rId3"/>
          <a:stretch>
            <a:fillRect/>
          </a:stretch>
        </p:blipFill>
        <p:spPr>
          <a:xfrm>
            <a:off x="464229" y="305713"/>
            <a:ext cx="11050437" cy="6246574"/>
          </a:xfrm>
        </p:spPr>
      </p:pic>
      <p:sp>
        <p:nvSpPr>
          <p:cNvPr id="2" name="タイトル 1">
            <a:extLst>
              <a:ext uri="{FF2B5EF4-FFF2-40B4-BE49-F238E27FC236}">
                <a16:creationId xmlns:a16="http://schemas.microsoft.com/office/drawing/2014/main" id="{A31FD12E-E319-4723-B288-AC7B30406D8B}"/>
              </a:ext>
            </a:extLst>
          </p:cNvPr>
          <p:cNvSpPr>
            <a:spLocks noGrp="1"/>
          </p:cNvSpPr>
          <p:nvPr>
            <p:ph type="title"/>
          </p:nvPr>
        </p:nvSpPr>
        <p:spPr/>
        <p:txBody>
          <a:bodyPr>
            <a:normAutofit/>
          </a:bodyPr>
          <a:lstStyle/>
          <a:p>
            <a:br>
              <a:rPr lang="en-US" altLang="ja-JP" dirty="0">
                <a:solidFill>
                  <a:schemeClr val="tx1"/>
                </a:solidFill>
              </a:rPr>
            </a:br>
            <a:endParaRPr kumimoji="1" lang="ja-JP" altLang="en-US" dirty="0">
              <a:solidFill>
                <a:schemeClr val="tx1"/>
              </a:solidFill>
            </a:endParaRPr>
          </a:p>
        </p:txBody>
      </p:sp>
      <p:sp>
        <p:nvSpPr>
          <p:cNvPr id="15" name="楕円 14">
            <a:extLst>
              <a:ext uri="{FF2B5EF4-FFF2-40B4-BE49-F238E27FC236}">
                <a16:creationId xmlns:a16="http://schemas.microsoft.com/office/drawing/2014/main" id="{81217990-DEE6-461C-8CEA-F792119A1A5F}"/>
              </a:ext>
            </a:extLst>
          </p:cNvPr>
          <p:cNvSpPr/>
          <p:nvPr/>
        </p:nvSpPr>
        <p:spPr>
          <a:xfrm>
            <a:off x="8180489" y="3918346"/>
            <a:ext cx="2187025" cy="20185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汁物</a:t>
            </a:r>
          </a:p>
        </p:txBody>
      </p:sp>
      <p:sp>
        <p:nvSpPr>
          <p:cNvPr id="16" name="楕円 15">
            <a:extLst>
              <a:ext uri="{FF2B5EF4-FFF2-40B4-BE49-F238E27FC236}">
                <a16:creationId xmlns:a16="http://schemas.microsoft.com/office/drawing/2014/main" id="{737E2060-150E-4124-8915-F524768C11F2}"/>
              </a:ext>
            </a:extLst>
          </p:cNvPr>
          <p:cNvSpPr/>
          <p:nvPr/>
        </p:nvSpPr>
        <p:spPr>
          <a:xfrm>
            <a:off x="1975398" y="1383517"/>
            <a:ext cx="1885199" cy="1320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n>
                  <a:solidFill>
                    <a:schemeClr val="tx1"/>
                  </a:solidFill>
                </a:ln>
              </a:rPr>
              <a:t>副菜</a:t>
            </a:r>
          </a:p>
        </p:txBody>
      </p:sp>
    </p:spTree>
    <p:extLst>
      <p:ext uri="{BB962C8B-B14F-4D97-AF65-F5344CB8AC3E}">
        <p14:creationId xmlns:p14="http://schemas.microsoft.com/office/powerpoint/2010/main" val="41527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ファセッ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TM02900722[[fn=イオン ボードルーム]]</Template>
  <TotalTime>3146</TotalTime>
  <Words>1102</Words>
  <Application>Microsoft Office PowerPoint</Application>
  <PresentationFormat>ワイド画面</PresentationFormat>
  <Paragraphs>210</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vt:i4>
      </vt:variant>
    </vt:vector>
  </HeadingPairs>
  <TitlesOfParts>
    <vt:vector size="34" baseType="lpstr">
      <vt:lpstr>ＤＨＰ特太ゴシック体</vt:lpstr>
      <vt:lpstr>ＭＳ Ｐゴシック</vt:lpstr>
      <vt:lpstr>メイリオ</vt:lpstr>
      <vt:lpstr>Arial</vt:lpstr>
      <vt:lpstr>Calibri</vt:lpstr>
      <vt:lpstr>Calibri Light</vt:lpstr>
      <vt:lpstr>Trebuchet MS</vt:lpstr>
      <vt:lpstr>Wingdings 2</vt:lpstr>
      <vt:lpstr>Wingdings 3</vt:lpstr>
      <vt:lpstr>HDOfficeLightV0</vt:lpstr>
      <vt:lpstr>ファセット</vt:lpstr>
      <vt:lpstr>＝公益社団法人日本ホッケー協会＝ ジュニアユース（Ｕ１５）日本代表チーム選考会  スポーツ選手に必要な栄養講座</vt:lpstr>
      <vt:lpstr>スポーツ選手に必要な栄養学 ～本日のメニュー～</vt:lpstr>
      <vt:lpstr>①スポーツ選手にとっての    バランスの良い食事</vt:lpstr>
      <vt:lpstr> </vt:lpstr>
      <vt:lpstr> </vt:lpstr>
      <vt:lpstr>主食</vt:lpstr>
      <vt:lpstr> </vt:lpstr>
      <vt:lpstr>主菜</vt:lpstr>
      <vt:lpstr> </vt:lpstr>
      <vt:lpstr>副菜、汁物</vt:lpstr>
      <vt:lpstr>PowerPoint プレゼンテーション</vt:lpstr>
      <vt:lpstr> </vt:lpstr>
      <vt:lpstr>乳製品</vt:lpstr>
      <vt:lpstr> </vt:lpstr>
      <vt:lpstr>果物</vt:lpstr>
      <vt:lpstr>②スポーツ選手に必要な「補食」      ～正しい補食のとり方～</vt:lpstr>
      <vt:lpstr>「補食」におすすめの食べ物</vt:lpstr>
      <vt:lpstr>「補食」におすすめの食べ物</vt:lpstr>
      <vt:lpstr>③水分補給 ～暑さに負けない体に～</vt:lpstr>
      <vt:lpstr>おわりに</vt:lpstr>
      <vt:lpstr>スポーツ選手にとっての バランスの良い食事</vt:lpstr>
      <vt:lpstr>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平成２５年度 新入生入学説明会</dc:title>
  <dc:creator>馬場治男</dc:creator>
  <cp:lastModifiedBy> </cp:lastModifiedBy>
  <cp:revision>206</cp:revision>
  <cp:lastPrinted>2018-09-10T12:27:36Z</cp:lastPrinted>
  <dcterms:created xsi:type="dcterms:W3CDTF">2014-02-21T11:53:22Z</dcterms:created>
  <dcterms:modified xsi:type="dcterms:W3CDTF">2018-09-16T11:50:21Z</dcterms:modified>
</cp:coreProperties>
</file>